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70" r:id="rId3"/>
    <p:sldId id="273" r:id="rId4"/>
    <p:sldId id="274" r:id="rId5"/>
    <p:sldId id="275" r:id="rId6"/>
    <p:sldId id="277" r:id="rId7"/>
    <p:sldId id="278" r:id="rId8"/>
    <p:sldId id="276" r:id="rId9"/>
    <p:sldId id="262" r:id="rId10"/>
    <p:sldId id="260" r:id="rId11"/>
    <p:sldId id="280" r:id="rId12"/>
    <p:sldId id="282" r:id="rId13"/>
    <p:sldId id="283" r:id="rId14"/>
    <p:sldId id="265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300"/>
    <a:srgbClr val="008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DB4C96-16D7-4B2B-972E-C010314FC7F2}" type="doc">
      <dgm:prSet loTypeId="urn:microsoft.com/office/officeart/2005/8/layout/pyramid2" loCatId="list" qsTypeId="urn:microsoft.com/office/officeart/2005/8/quickstyle/simple1" qsCatId="simple" csTypeId="urn:microsoft.com/office/officeart/2005/8/colors/accent3_4" csCatId="accent3" phldr="1"/>
      <dgm:spPr/>
    </dgm:pt>
    <dgm:pt modelId="{AFCC0ECB-9737-434B-AEEF-9ACACED85313}">
      <dgm:prSet phldrT="[Текст]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b="1" i="1" dirty="0" smtClean="0">
              <a:solidFill>
                <a:schemeClr val="accent2">
                  <a:lumMod val="50000"/>
                </a:schemeClr>
              </a:solidFill>
            </a:rPr>
            <a:t>Обратный синквейн</a:t>
          </a:r>
          <a:r>
            <a:rPr lang="ru-RU" b="1" dirty="0" smtClean="0">
              <a:solidFill>
                <a:schemeClr val="accent2">
                  <a:lumMod val="50000"/>
                </a:schemeClr>
              </a:solidFill>
            </a:rPr>
            <a:t> </a:t>
          </a:r>
          <a:endParaRPr lang="ru-RU" b="1" dirty="0">
            <a:solidFill>
              <a:schemeClr val="accent2">
                <a:lumMod val="50000"/>
              </a:schemeClr>
            </a:solidFill>
          </a:endParaRPr>
        </a:p>
      </dgm:t>
    </dgm:pt>
    <dgm:pt modelId="{5E60A030-0F5C-436E-95CF-9614DF4648E6}" type="parTrans" cxnId="{0BD8BFDD-E318-4B00-9C05-EED82F207D6E}">
      <dgm:prSet/>
      <dgm:spPr/>
      <dgm:t>
        <a:bodyPr/>
        <a:lstStyle/>
        <a:p>
          <a:endParaRPr lang="ru-RU"/>
        </a:p>
      </dgm:t>
    </dgm:pt>
    <dgm:pt modelId="{8E9A28F4-F05D-4655-8A97-4958EEB08830}" type="sibTrans" cxnId="{0BD8BFDD-E318-4B00-9C05-EED82F207D6E}">
      <dgm:prSet/>
      <dgm:spPr/>
      <dgm:t>
        <a:bodyPr/>
        <a:lstStyle/>
        <a:p>
          <a:endParaRPr lang="ru-RU"/>
        </a:p>
      </dgm:t>
    </dgm:pt>
    <dgm:pt modelId="{0100A3B5-DE3E-4FC7-B6D8-FBCAC87A342F}">
      <dgm:prSet phldrT="[Текст]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b="1" i="1" dirty="0" smtClean="0">
              <a:solidFill>
                <a:schemeClr val="accent2">
                  <a:lumMod val="50000"/>
                </a:schemeClr>
              </a:solidFill>
            </a:rPr>
            <a:t>Зеркальный синквейн</a:t>
          </a:r>
          <a:r>
            <a:rPr lang="ru-RU" b="1" dirty="0" smtClean="0">
              <a:solidFill>
                <a:schemeClr val="accent2">
                  <a:lumMod val="50000"/>
                </a:schemeClr>
              </a:solidFill>
            </a:rPr>
            <a:t> </a:t>
          </a:r>
          <a:endParaRPr lang="ru-RU" b="1" dirty="0">
            <a:solidFill>
              <a:schemeClr val="accent2">
                <a:lumMod val="50000"/>
              </a:schemeClr>
            </a:solidFill>
          </a:endParaRPr>
        </a:p>
      </dgm:t>
    </dgm:pt>
    <dgm:pt modelId="{779B354B-82DE-4026-8B47-44C483838CB3}" type="parTrans" cxnId="{BDE3BF15-C2E5-4102-9D2E-9B110014D224}">
      <dgm:prSet/>
      <dgm:spPr/>
      <dgm:t>
        <a:bodyPr/>
        <a:lstStyle/>
        <a:p>
          <a:endParaRPr lang="ru-RU"/>
        </a:p>
      </dgm:t>
    </dgm:pt>
    <dgm:pt modelId="{A3586F47-0901-4317-9ADC-E76437368DDE}" type="sibTrans" cxnId="{BDE3BF15-C2E5-4102-9D2E-9B110014D224}">
      <dgm:prSet/>
      <dgm:spPr/>
      <dgm:t>
        <a:bodyPr/>
        <a:lstStyle/>
        <a:p>
          <a:endParaRPr lang="ru-RU"/>
        </a:p>
      </dgm:t>
    </dgm:pt>
    <dgm:pt modelId="{F5B9AEA1-D5DE-406C-AB01-2BAB17DD75BD}">
      <dgm:prSet phldrT="[Текст]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b="1" i="1" dirty="0" smtClean="0">
              <a:solidFill>
                <a:schemeClr val="accent2">
                  <a:lumMod val="50000"/>
                </a:schemeClr>
              </a:solidFill>
            </a:rPr>
            <a:t>Синквейн-бабочка</a:t>
          </a:r>
          <a:r>
            <a:rPr lang="ru-RU" dirty="0" smtClean="0"/>
            <a:t> </a:t>
          </a:r>
          <a:endParaRPr lang="ru-RU" dirty="0"/>
        </a:p>
      </dgm:t>
    </dgm:pt>
    <dgm:pt modelId="{FBF925D3-4295-4996-9253-540C1A34AB18}" type="parTrans" cxnId="{6B3C906F-AEF0-4AC9-8012-1412D8E7EA7E}">
      <dgm:prSet/>
      <dgm:spPr/>
      <dgm:t>
        <a:bodyPr/>
        <a:lstStyle/>
        <a:p>
          <a:endParaRPr lang="ru-RU"/>
        </a:p>
      </dgm:t>
    </dgm:pt>
    <dgm:pt modelId="{3C1C0E1F-78BE-4C28-8CD5-53F74835A4A8}" type="sibTrans" cxnId="{6B3C906F-AEF0-4AC9-8012-1412D8E7EA7E}">
      <dgm:prSet/>
      <dgm:spPr/>
      <dgm:t>
        <a:bodyPr/>
        <a:lstStyle/>
        <a:p>
          <a:endParaRPr lang="ru-RU"/>
        </a:p>
      </dgm:t>
    </dgm:pt>
    <dgm:pt modelId="{61EA966C-7A77-4B90-BF55-5E0D29E30902}">
      <dgm:prSet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b="1" i="1" dirty="0" smtClean="0">
              <a:solidFill>
                <a:schemeClr val="accent2">
                  <a:lumMod val="50000"/>
                </a:schemeClr>
              </a:solidFill>
            </a:rPr>
            <a:t>Корона синквейнов</a:t>
          </a:r>
          <a:r>
            <a:rPr lang="ru-RU" b="1" dirty="0" smtClean="0">
              <a:solidFill>
                <a:schemeClr val="accent2">
                  <a:lumMod val="50000"/>
                </a:schemeClr>
              </a:solidFill>
            </a:rPr>
            <a:t> </a:t>
          </a:r>
          <a:endParaRPr lang="ru-RU" b="1" dirty="0">
            <a:solidFill>
              <a:schemeClr val="accent2">
                <a:lumMod val="50000"/>
              </a:schemeClr>
            </a:solidFill>
          </a:endParaRPr>
        </a:p>
      </dgm:t>
    </dgm:pt>
    <dgm:pt modelId="{D0456233-D8E4-4858-A706-350F940D1892}" type="parTrans" cxnId="{FE23AC32-E712-4B21-A0C3-191918BF2383}">
      <dgm:prSet/>
      <dgm:spPr/>
      <dgm:t>
        <a:bodyPr/>
        <a:lstStyle/>
        <a:p>
          <a:endParaRPr lang="ru-RU"/>
        </a:p>
      </dgm:t>
    </dgm:pt>
    <dgm:pt modelId="{D5B3253A-346A-460F-BB81-898002CFD3BB}" type="sibTrans" cxnId="{FE23AC32-E712-4B21-A0C3-191918BF2383}">
      <dgm:prSet/>
      <dgm:spPr/>
      <dgm:t>
        <a:bodyPr/>
        <a:lstStyle/>
        <a:p>
          <a:endParaRPr lang="ru-RU"/>
        </a:p>
      </dgm:t>
    </dgm:pt>
    <dgm:pt modelId="{A4CBF60D-FF29-4AE6-A551-98B2C004E21F}">
      <dgm:prSet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b="1" i="1" dirty="0" smtClean="0">
              <a:solidFill>
                <a:schemeClr val="accent2">
                  <a:lumMod val="50000"/>
                </a:schemeClr>
              </a:solidFill>
            </a:rPr>
            <a:t>Гирлянда синквейнов</a:t>
          </a:r>
          <a:r>
            <a:rPr lang="ru-RU" b="1" dirty="0" smtClean="0">
              <a:solidFill>
                <a:schemeClr val="accent2">
                  <a:lumMod val="50000"/>
                </a:schemeClr>
              </a:solidFill>
            </a:rPr>
            <a:t> </a:t>
          </a:r>
          <a:endParaRPr lang="ru-RU" b="1" dirty="0">
            <a:solidFill>
              <a:schemeClr val="accent2">
                <a:lumMod val="50000"/>
              </a:schemeClr>
            </a:solidFill>
          </a:endParaRPr>
        </a:p>
      </dgm:t>
    </dgm:pt>
    <dgm:pt modelId="{E94BC0FD-AEED-4699-B90E-5E205D895613}" type="parTrans" cxnId="{80C46415-9E7C-4491-A14A-C3F79FAFA09C}">
      <dgm:prSet/>
      <dgm:spPr/>
      <dgm:t>
        <a:bodyPr/>
        <a:lstStyle/>
        <a:p>
          <a:endParaRPr lang="ru-RU"/>
        </a:p>
      </dgm:t>
    </dgm:pt>
    <dgm:pt modelId="{4B370C01-E6EA-449A-88CD-1801306C77E6}" type="sibTrans" cxnId="{80C46415-9E7C-4491-A14A-C3F79FAFA09C}">
      <dgm:prSet/>
      <dgm:spPr/>
      <dgm:t>
        <a:bodyPr/>
        <a:lstStyle/>
        <a:p>
          <a:endParaRPr lang="ru-RU"/>
        </a:p>
      </dgm:t>
    </dgm:pt>
    <dgm:pt modelId="{F5DCC96D-BB47-4FAB-B041-603F6D5F99D0}" type="pres">
      <dgm:prSet presAssocID="{0FDB4C96-16D7-4B2B-972E-C010314FC7F2}" presName="compositeShape" presStyleCnt="0">
        <dgm:presLayoutVars>
          <dgm:dir/>
          <dgm:resizeHandles/>
        </dgm:presLayoutVars>
      </dgm:prSet>
      <dgm:spPr/>
    </dgm:pt>
    <dgm:pt modelId="{FCDEEA29-CEE4-4715-AA69-7D2B09E82767}" type="pres">
      <dgm:prSet presAssocID="{0FDB4C96-16D7-4B2B-972E-C010314FC7F2}" presName="pyramid" presStyleLbl="node1" presStyleIdx="0" presStyleCnt="1"/>
      <dgm:spPr/>
    </dgm:pt>
    <dgm:pt modelId="{C96E714A-0DF5-4ED5-BA72-24A00EB081C3}" type="pres">
      <dgm:prSet presAssocID="{0FDB4C96-16D7-4B2B-972E-C010314FC7F2}" presName="theList" presStyleCnt="0"/>
      <dgm:spPr/>
    </dgm:pt>
    <dgm:pt modelId="{68DFED75-642C-43E7-8B58-547A84F7BE53}" type="pres">
      <dgm:prSet presAssocID="{AFCC0ECB-9737-434B-AEEF-9ACACED85313}" presName="aNode" presStyleLbl="fgAcc1" presStyleIdx="0" presStyleCnt="5" custScaleX="1377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AEDE37-E93E-44FE-B1B0-53F501C265F1}" type="pres">
      <dgm:prSet presAssocID="{AFCC0ECB-9737-434B-AEEF-9ACACED85313}" presName="aSpace" presStyleCnt="0"/>
      <dgm:spPr/>
    </dgm:pt>
    <dgm:pt modelId="{4C6CF515-12DD-4167-98AA-11D88193EA29}" type="pres">
      <dgm:prSet presAssocID="{0100A3B5-DE3E-4FC7-B6D8-FBCAC87A342F}" presName="aNode" presStyleLbl="fgAcc1" presStyleIdx="1" presStyleCnt="5" custScaleX="129139" custLinFactY="4417" custLinFactNeighborX="-82958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9C07A8-13DB-4804-821B-92BED610CA6D}" type="pres">
      <dgm:prSet presAssocID="{0100A3B5-DE3E-4FC7-B6D8-FBCAC87A342F}" presName="aSpace" presStyleCnt="0"/>
      <dgm:spPr/>
    </dgm:pt>
    <dgm:pt modelId="{EDDCE7CB-351A-4637-87C9-C455FBAF4DDC}" type="pres">
      <dgm:prSet presAssocID="{F5B9AEA1-D5DE-406C-AB01-2BAB17DD75BD}" presName="aNode" presStyleLbl="fgAcc1" presStyleIdx="2" presStyleCnt="5" custScaleX="133118" custLinFactY="14027" custLinFactNeighborX="4081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499CD9-E883-456B-97EE-B0844543BC85}" type="pres">
      <dgm:prSet presAssocID="{F5B9AEA1-D5DE-406C-AB01-2BAB17DD75BD}" presName="aSpace" presStyleCnt="0"/>
      <dgm:spPr/>
    </dgm:pt>
    <dgm:pt modelId="{CDD97E76-8E44-471E-8EE0-365BC8BC13D6}" type="pres">
      <dgm:prSet presAssocID="{61EA966C-7A77-4B90-BF55-5E0D29E30902}" presName="aNode" presStyleLbl="fgAcc1" presStyleIdx="3" presStyleCnt="5" custScaleX="133996" custLinFactY="23636" custLinFactNeighborX="-78101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FD78FE-4CC6-4E8B-A5A7-24F3A4756A4A}" type="pres">
      <dgm:prSet presAssocID="{61EA966C-7A77-4B90-BF55-5E0D29E30902}" presName="aSpace" presStyleCnt="0"/>
      <dgm:spPr/>
    </dgm:pt>
    <dgm:pt modelId="{8521F0D0-4C9D-49D5-99BF-A912D578175C}" type="pres">
      <dgm:prSet presAssocID="{A4CBF60D-FF29-4AE6-A551-98B2C004E21F}" presName="aNode" presStyleLbl="fgAcc1" presStyleIdx="4" presStyleCnt="5" custScaleX="137975" custLinFactY="44347" custLinFactNeighborX="8938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FD5C4F-F5AF-400D-B098-CA02AC75133D}" type="pres">
      <dgm:prSet presAssocID="{A4CBF60D-FF29-4AE6-A551-98B2C004E21F}" presName="aSpace" presStyleCnt="0"/>
      <dgm:spPr/>
    </dgm:pt>
  </dgm:ptLst>
  <dgm:cxnLst>
    <dgm:cxn modelId="{F4DF45D6-0B09-4CA5-9CE1-30783A200A2C}" type="presOf" srcId="{F5B9AEA1-D5DE-406C-AB01-2BAB17DD75BD}" destId="{EDDCE7CB-351A-4637-87C9-C455FBAF4DDC}" srcOrd="0" destOrd="0" presId="urn:microsoft.com/office/officeart/2005/8/layout/pyramid2"/>
    <dgm:cxn modelId="{E27C32B6-77F4-489B-913C-B5D9205E7C3D}" type="presOf" srcId="{A4CBF60D-FF29-4AE6-A551-98B2C004E21F}" destId="{8521F0D0-4C9D-49D5-99BF-A912D578175C}" srcOrd="0" destOrd="0" presId="urn:microsoft.com/office/officeart/2005/8/layout/pyramid2"/>
    <dgm:cxn modelId="{B8DE9B92-8856-4C69-9880-5318F676C2D2}" type="presOf" srcId="{0FDB4C96-16D7-4B2B-972E-C010314FC7F2}" destId="{F5DCC96D-BB47-4FAB-B041-603F6D5F99D0}" srcOrd="0" destOrd="0" presId="urn:microsoft.com/office/officeart/2005/8/layout/pyramid2"/>
    <dgm:cxn modelId="{FE23AC32-E712-4B21-A0C3-191918BF2383}" srcId="{0FDB4C96-16D7-4B2B-972E-C010314FC7F2}" destId="{61EA966C-7A77-4B90-BF55-5E0D29E30902}" srcOrd="3" destOrd="0" parTransId="{D0456233-D8E4-4858-A706-350F940D1892}" sibTransId="{D5B3253A-346A-460F-BB81-898002CFD3BB}"/>
    <dgm:cxn modelId="{BDE3BF15-C2E5-4102-9D2E-9B110014D224}" srcId="{0FDB4C96-16D7-4B2B-972E-C010314FC7F2}" destId="{0100A3B5-DE3E-4FC7-B6D8-FBCAC87A342F}" srcOrd="1" destOrd="0" parTransId="{779B354B-82DE-4026-8B47-44C483838CB3}" sibTransId="{A3586F47-0901-4317-9ADC-E76437368DDE}"/>
    <dgm:cxn modelId="{C290886E-4F5B-442D-B81D-38921AF0BA02}" type="presOf" srcId="{AFCC0ECB-9737-434B-AEEF-9ACACED85313}" destId="{68DFED75-642C-43E7-8B58-547A84F7BE53}" srcOrd="0" destOrd="0" presId="urn:microsoft.com/office/officeart/2005/8/layout/pyramid2"/>
    <dgm:cxn modelId="{6B3C906F-AEF0-4AC9-8012-1412D8E7EA7E}" srcId="{0FDB4C96-16D7-4B2B-972E-C010314FC7F2}" destId="{F5B9AEA1-D5DE-406C-AB01-2BAB17DD75BD}" srcOrd="2" destOrd="0" parTransId="{FBF925D3-4295-4996-9253-540C1A34AB18}" sibTransId="{3C1C0E1F-78BE-4C28-8CD5-53F74835A4A8}"/>
    <dgm:cxn modelId="{15385F2A-065A-4285-80D9-00E05AD6B009}" type="presOf" srcId="{0100A3B5-DE3E-4FC7-B6D8-FBCAC87A342F}" destId="{4C6CF515-12DD-4167-98AA-11D88193EA29}" srcOrd="0" destOrd="0" presId="urn:microsoft.com/office/officeart/2005/8/layout/pyramid2"/>
    <dgm:cxn modelId="{31F62A98-F426-404B-B0A4-875572EB3B6F}" type="presOf" srcId="{61EA966C-7A77-4B90-BF55-5E0D29E30902}" destId="{CDD97E76-8E44-471E-8EE0-365BC8BC13D6}" srcOrd="0" destOrd="0" presId="urn:microsoft.com/office/officeart/2005/8/layout/pyramid2"/>
    <dgm:cxn modelId="{80C46415-9E7C-4491-A14A-C3F79FAFA09C}" srcId="{0FDB4C96-16D7-4B2B-972E-C010314FC7F2}" destId="{A4CBF60D-FF29-4AE6-A551-98B2C004E21F}" srcOrd="4" destOrd="0" parTransId="{E94BC0FD-AEED-4699-B90E-5E205D895613}" sibTransId="{4B370C01-E6EA-449A-88CD-1801306C77E6}"/>
    <dgm:cxn modelId="{0BD8BFDD-E318-4B00-9C05-EED82F207D6E}" srcId="{0FDB4C96-16D7-4B2B-972E-C010314FC7F2}" destId="{AFCC0ECB-9737-434B-AEEF-9ACACED85313}" srcOrd="0" destOrd="0" parTransId="{5E60A030-0F5C-436E-95CF-9614DF4648E6}" sibTransId="{8E9A28F4-F05D-4655-8A97-4958EEB08830}"/>
    <dgm:cxn modelId="{C2C70406-BAC3-46B1-A89D-3727196B0350}" type="presParOf" srcId="{F5DCC96D-BB47-4FAB-B041-603F6D5F99D0}" destId="{FCDEEA29-CEE4-4715-AA69-7D2B09E82767}" srcOrd="0" destOrd="0" presId="urn:microsoft.com/office/officeart/2005/8/layout/pyramid2"/>
    <dgm:cxn modelId="{C782A409-6C80-40C0-9B16-4AF51674E628}" type="presParOf" srcId="{F5DCC96D-BB47-4FAB-B041-603F6D5F99D0}" destId="{C96E714A-0DF5-4ED5-BA72-24A00EB081C3}" srcOrd="1" destOrd="0" presId="urn:microsoft.com/office/officeart/2005/8/layout/pyramid2"/>
    <dgm:cxn modelId="{524603E6-148A-4162-B1AE-F2F8A26E13E6}" type="presParOf" srcId="{C96E714A-0DF5-4ED5-BA72-24A00EB081C3}" destId="{68DFED75-642C-43E7-8B58-547A84F7BE53}" srcOrd="0" destOrd="0" presId="urn:microsoft.com/office/officeart/2005/8/layout/pyramid2"/>
    <dgm:cxn modelId="{57E05148-8D35-4358-86F2-51C0612D4FB2}" type="presParOf" srcId="{C96E714A-0DF5-4ED5-BA72-24A00EB081C3}" destId="{6AAEDE37-E93E-44FE-B1B0-53F501C265F1}" srcOrd="1" destOrd="0" presId="urn:microsoft.com/office/officeart/2005/8/layout/pyramid2"/>
    <dgm:cxn modelId="{5D97A6F6-87AA-484D-B13E-7A3CD45028F8}" type="presParOf" srcId="{C96E714A-0DF5-4ED5-BA72-24A00EB081C3}" destId="{4C6CF515-12DD-4167-98AA-11D88193EA29}" srcOrd="2" destOrd="0" presId="urn:microsoft.com/office/officeart/2005/8/layout/pyramid2"/>
    <dgm:cxn modelId="{679D186B-E7D5-48E3-87ED-DEB1616FA42A}" type="presParOf" srcId="{C96E714A-0DF5-4ED5-BA72-24A00EB081C3}" destId="{FF9C07A8-13DB-4804-821B-92BED610CA6D}" srcOrd="3" destOrd="0" presId="urn:microsoft.com/office/officeart/2005/8/layout/pyramid2"/>
    <dgm:cxn modelId="{FE863109-1A3D-493D-898B-61D32DF43DB5}" type="presParOf" srcId="{C96E714A-0DF5-4ED5-BA72-24A00EB081C3}" destId="{EDDCE7CB-351A-4637-87C9-C455FBAF4DDC}" srcOrd="4" destOrd="0" presId="urn:microsoft.com/office/officeart/2005/8/layout/pyramid2"/>
    <dgm:cxn modelId="{BA102E3B-B7D9-45A4-BB1E-4AB445FF17D7}" type="presParOf" srcId="{C96E714A-0DF5-4ED5-BA72-24A00EB081C3}" destId="{1F499CD9-E883-456B-97EE-B0844543BC85}" srcOrd="5" destOrd="0" presId="urn:microsoft.com/office/officeart/2005/8/layout/pyramid2"/>
    <dgm:cxn modelId="{B3BA5A8A-6A4A-49E9-9D8C-4F6F67E3B945}" type="presParOf" srcId="{C96E714A-0DF5-4ED5-BA72-24A00EB081C3}" destId="{CDD97E76-8E44-471E-8EE0-365BC8BC13D6}" srcOrd="6" destOrd="0" presId="urn:microsoft.com/office/officeart/2005/8/layout/pyramid2"/>
    <dgm:cxn modelId="{C26685AF-E8ED-45DC-A8C1-0FD4BF51F090}" type="presParOf" srcId="{C96E714A-0DF5-4ED5-BA72-24A00EB081C3}" destId="{B0FD78FE-4CC6-4E8B-A5A7-24F3A4756A4A}" srcOrd="7" destOrd="0" presId="urn:microsoft.com/office/officeart/2005/8/layout/pyramid2"/>
    <dgm:cxn modelId="{4A76BAD4-CBAE-4A9F-A744-88E77817CCB7}" type="presParOf" srcId="{C96E714A-0DF5-4ED5-BA72-24A00EB081C3}" destId="{8521F0D0-4C9D-49D5-99BF-A912D578175C}" srcOrd="8" destOrd="0" presId="urn:microsoft.com/office/officeart/2005/8/layout/pyramid2"/>
    <dgm:cxn modelId="{19DC49E7-BE52-4BA4-913D-7EDB51DABB38}" type="presParOf" srcId="{C96E714A-0DF5-4ED5-BA72-24A00EB081C3}" destId="{4EFD5C4F-F5AF-400D-B098-CA02AC75133D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4694CE1-9653-47AB-916B-BB7376D4C4EB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A83C5DD-D3FE-409D-8AA7-108EC238D015}">
      <dgm:prSet phldrT="[Текст]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r>
            <a:rPr lang="ru-RU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rPr>
            <a:t>Синквейн</a:t>
          </a:r>
          <a:r>
            <a:rPr lang="ru-RU" dirty="0" smtClean="0">
              <a:solidFill>
                <a:srgbClr val="003300"/>
              </a:solidFill>
            </a:rPr>
            <a:t> </a:t>
          </a:r>
          <a:endParaRPr lang="ru-RU" dirty="0">
            <a:solidFill>
              <a:srgbClr val="003300"/>
            </a:solidFill>
          </a:endParaRPr>
        </a:p>
      </dgm:t>
    </dgm:pt>
    <dgm:pt modelId="{E277E29D-738E-4DEB-B14B-8A265738DC59}" type="parTrans" cxnId="{AA91BF83-D817-49C7-8415-F1C2144F08AD}">
      <dgm:prSet/>
      <dgm:spPr/>
      <dgm:t>
        <a:bodyPr/>
        <a:lstStyle/>
        <a:p>
          <a:endParaRPr lang="ru-RU"/>
        </a:p>
      </dgm:t>
    </dgm:pt>
    <dgm:pt modelId="{D9106BB2-0B85-4D86-9389-9BCAE810CF3A}" type="sibTrans" cxnId="{AA91BF83-D817-49C7-8415-F1C2144F08AD}">
      <dgm:prSet/>
      <dgm:spPr/>
      <dgm:t>
        <a:bodyPr/>
        <a:lstStyle/>
        <a:p>
          <a:endParaRPr lang="ru-RU"/>
        </a:p>
      </dgm:t>
    </dgm:pt>
    <dgm:pt modelId="{EB644EDC-AAE9-4596-9E7D-CFCC32E2D892}">
      <dgm:prSet phldrT="[Текст]" custT="1"/>
      <dgm:spPr>
        <a:solidFill>
          <a:srgbClr val="FFFF00"/>
        </a:solidFill>
        <a:scene3d>
          <a:camera prst="orthographicFront"/>
          <a:lightRig rig="flat" dir="tl">
            <a:rot lat="0" lon="0" rev="6600000"/>
          </a:lightRig>
        </a:scene3d>
        <a:sp3d>
          <a:bevelT/>
        </a:sp3d>
      </dgm:spPr>
      <dgm:t>
        <a:bodyPr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r>
            <a:rPr lang="ru-RU" sz="1800" b="1" cap="none" spc="0" dirty="0" smtClean="0">
              <a:ln w="11430"/>
              <a:solidFill>
                <a:srgbClr val="0033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rPr>
            <a:t>Свободное творчество</a:t>
          </a:r>
          <a:endParaRPr lang="ru-RU" sz="1800" b="1" cap="none" spc="0" dirty="0">
            <a:ln w="11430"/>
            <a:solidFill>
              <a:srgbClr val="003300"/>
            </a:soli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gm:t>
    </dgm:pt>
    <dgm:pt modelId="{E8DEFC06-B4E3-4788-AEAE-B20886238DF5}" type="parTrans" cxnId="{7DC04957-9EB9-4B4C-96AD-22351E284F18}">
      <dgm:prSet/>
      <dgm:spPr/>
      <dgm:t>
        <a:bodyPr/>
        <a:lstStyle/>
        <a:p>
          <a:endParaRPr lang="ru-RU"/>
        </a:p>
      </dgm:t>
    </dgm:pt>
    <dgm:pt modelId="{33A44386-3847-4A20-8BB6-2BDFFFBFD2FE}" type="sibTrans" cxnId="{7DC04957-9EB9-4B4C-96AD-22351E284F18}">
      <dgm:prSet/>
      <dgm:spPr/>
      <dgm:t>
        <a:bodyPr/>
        <a:lstStyle/>
        <a:p>
          <a:endParaRPr lang="ru-RU" dirty="0"/>
        </a:p>
      </dgm:t>
    </dgm:pt>
    <dgm:pt modelId="{EB3EE835-D38A-4836-BF47-7C6E63D6A74E}">
      <dgm:prSet phldrT="[Текст]" custT="1"/>
      <dgm:spPr>
        <a:solidFill>
          <a:srgbClr val="FFFF00"/>
        </a:solidFill>
      </dgm:spPr>
      <dgm:t>
        <a:bodyPr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r>
            <a:rPr lang="ru-RU" sz="2000" b="1" cap="none" spc="0" dirty="0" smtClean="0">
              <a:ln w="11430"/>
              <a:solidFill>
                <a:srgbClr val="0033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rPr>
            <a:t>Способности к анализу </a:t>
          </a:r>
          <a:endParaRPr lang="ru-RU" sz="2000" b="1" cap="none" spc="0" dirty="0">
            <a:ln w="11430"/>
            <a:solidFill>
              <a:srgbClr val="003300"/>
            </a:soli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gm:t>
    </dgm:pt>
    <dgm:pt modelId="{F70C647E-E09A-4A61-A107-2468B81D6BD8}" type="parTrans" cxnId="{EFB9F0B3-AA82-4819-BDFE-37B12D8F772C}">
      <dgm:prSet/>
      <dgm:spPr/>
      <dgm:t>
        <a:bodyPr/>
        <a:lstStyle/>
        <a:p>
          <a:endParaRPr lang="ru-RU"/>
        </a:p>
      </dgm:t>
    </dgm:pt>
    <dgm:pt modelId="{4BA88E17-F88B-402B-BD17-C860C1CB6D60}" type="sibTrans" cxnId="{EFB9F0B3-AA82-4819-BDFE-37B12D8F772C}">
      <dgm:prSet/>
      <dgm:spPr/>
      <dgm:t>
        <a:bodyPr/>
        <a:lstStyle/>
        <a:p>
          <a:endParaRPr lang="ru-RU" dirty="0"/>
        </a:p>
      </dgm:t>
    </dgm:pt>
    <dgm:pt modelId="{3BC55C2A-C072-4406-A556-C5C7050C9AB2}">
      <dgm:prSet phldrT="[Текст]" custT="1"/>
      <dgm:spPr>
        <a:solidFill>
          <a:srgbClr val="FFFF00"/>
        </a:solidFill>
      </dgm:spPr>
      <dgm:t>
        <a:bodyPr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r>
            <a:rPr lang="ru-RU" sz="2000" b="1" cap="none" spc="0" dirty="0" smtClean="0">
              <a:ln w="11430"/>
              <a:solidFill>
                <a:srgbClr val="0033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rPr>
            <a:t>Умение обобщать</a:t>
          </a:r>
          <a:endParaRPr lang="ru-RU" sz="2000" b="1" cap="none" spc="0" dirty="0">
            <a:ln w="11430"/>
            <a:solidFill>
              <a:srgbClr val="003300"/>
            </a:soli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gm:t>
    </dgm:pt>
    <dgm:pt modelId="{2C1CA690-8A1A-4B21-90D7-0BCB033EF245}" type="parTrans" cxnId="{B74A78B4-6D72-4CFC-BC24-2DA7D7141B80}">
      <dgm:prSet/>
      <dgm:spPr/>
      <dgm:t>
        <a:bodyPr/>
        <a:lstStyle/>
        <a:p>
          <a:endParaRPr lang="ru-RU"/>
        </a:p>
      </dgm:t>
    </dgm:pt>
    <dgm:pt modelId="{F29F4300-5993-4DC1-9867-F6E02F1C80BB}" type="sibTrans" cxnId="{B74A78B4-6D72-4CFC-BC24-2DA7D7141B80}">
      <dgm:prSet/>
      <dgm:spPr/>
      <dgm:t>
        <a:bodyPr/>
        <a:lstStyle/>
        <a:p>
          <a:endParaRPr lang="ru-RU" dirty="0"/>
        </a:p>
      </dgm:t>
    </dgm:pt>
    <dgm:pt modelId="{018223AA-79A3-4499-9456-0FDA0D36AA47}">
      <dgm:prSet phldrT="[Текст]" custT="1"/>
      <dgm:spPr>
        <a:solidFill>
          <a:srgbClr val="FFFF00"/>
        </a:solidFill>
      </dgm:spPr>
      <dgm:t>
        <a:bodyPr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r>
            <a:rPr lang="ru-RU" sz="2000" b="1" cap="none" spc="0" dirty="0" smtClean="0">
              <a:ln w="11430"/>
              <a:solidFill>
                <a:srgbClr val="0033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rPr>
            <a:t>Умение делать выводы</a:t>
          </a:r>
          <a:endParaRPr lang="ru-RU" sz="2000" b="1" cap="none" spc="0" dirty="0">
            <a:ln w="11430"/>
            <a:solidFill>
              <a:srgbClr val="003300"/>
            </a:soli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gm:t>
    </dgm:pt>
    <dgm:pt modelId="{0A8CC7FC-C257-422E-8CDE-DA96F4BDB5CC}" type="parTrans" cxnId="{DF701BA7-460D-475A-A554-D47870568108}">
      <dgm:prSet/>
      <dgm:spPr/>
      <dgm:t>
        <a:bodyPr/>
        <a:lstStyle/>
        <a:p>
          <a:endParaRPr lang="ru-RU"/>
        </a:p>
      </dgm:t>
    </dgm:pt>
    <dgm:pt modelId="{E6AD788A-E362-44C5-8BE5-8F4CC07A2D1B}" type="sibTrans" cxnId="{DF701BA7-460D-475A-A554-D47870568108}">
      <dgm:prSet/>
      <dgm:spPr/>
      <dgm:t>
        <a:bodyPr/>
        <a:lstStyle/>
        <a:p>
          <a:endParaRPr lang="ru-RU" dirty="0"/>
        </a:p>
      </dgm:t>
    </dgm:pt>
    <dgm:pt modelId="{66947D11-737A-454E-9EDA-E65B8C79F5FA}" type="pres">
      <dgm:prSet presAssocID="{64694CE1-9653-47AB-916B-BB7376D4C4E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0308461-92AF-4A37-AB53-DE1FD7388ABC}" type="pres">
      <dgm:prSet presAssocID="{5A83C5DD-D3FE-409D-8AA7-108EC238D015}" presName="centerShape" presStyleLbl="node0" presStyleIdx="0" presStyleCnt="1" custScaleX="102738" custScaleY="69018"/>
      <dgm:spPr/>
      <dgm:t>
        <a:bodyPr/>
        <a:lstStyle/>
        <a:p>
          <a:endParaRPr lang="ru-RU"/>
        </a:p>
      </dgm:t>
    </dgm:pt>
    <dgm:pt modelId="{246D9BB5-0248-41F9-98A1-566549E8ECB2}" type="pres">
      <dgm:prSet presAssocID="{EB644EDC-AAE9-4596-9E7D-CFCC32E2D892}" presName="node" presStyleLbl="node1" presStyleIdx="0" presStyleCnt="4" custScaleX="1768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4DF7DC-6B0C-4D01-9EE3-BDB0714B0FC0}" type="pres">
      <dgm:prSet presAssocID="{EB644EDC-AAE9-4596-9E7D-CFCC32E2D892}" presName="dummy" presStyleCnt="0"/>
      <dgm:spPr/>
    </dgm:pt>
    <dgm:pt modelId="{5767252F-1A7A-44B4-9D06-CF4B56C4E8A7}" type="pres">
      <dgm:prSet presAssocID="{33A44386-3847-4A20-8BB6-2BDFFFBFD2FE}" presName="sibTrans" presStyleLbl="sibTrans2D1" presStyleIdx="0" presStyleCnt="4"/>
      <dgm:spPr/>
      <dgm:t>
        <a:bodyPr/>
        <a:lstStyle/>
        <a:p>
          <a:endParaRPr lang="ru-RU"/>
        </a:p>
      </dgm:t>
    </dgm:pt>
    <dgm:pt modelId="{B2FD2BA3-FF25-4C2B-8E50-9178BC1E1995}" type="pres">
      <dgm:prSet presAssocID="{EB3EE835-D38A-4836-BF47-7C6E63D6A74E}" presName="node" presStyleLbl="node1" presStyleIdx="1" presStyleCnt="4" custScaleX="197851" custRadScaleRad="117492" custRadScaleInc="34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E0AA57-176A-409D-B730-5C67345A2BB3}" type="pres">
      <dgm:prSet presAssocID="{EB3EE835-D38A-4836-BF47-7C6E63D6A74E}" presName="dummy" presStyleCnt="0"/>
      <dgm:spPr/>
    </dgm:pt>
    <dgm:pt modelId="{0141DB00-B80F-429B-848E-D9153587233D}" type="pres">
      <dgm:prSet presAssocID="{4BA88E17-F88B-402B-BD17-C860C1CB6D60}" presName="sibTrans" presStyleLbl="sibTrans2D1" presStyleIdx="1" presStyleCnt="4"/>
      <dgm:spPr/>
      <dgm:t>
        <a:bodyPr/>
        <a:lstStyle/>
        <a:p>
          <a:endParaRPr lang="ru-RU"/>
        </a:p>
      </dgm:t>
    </dgm:pt>
    <dgm:pt modelId="{0C6A3FD0-E4CF-4C88-8FE4-506DE3D07920}" type="pres">
      <dgm:prSet presAssocID="{3BC55C2A-C072-4406-A556-C5C7050C9AB2}" presName="node" presStyleLbl="node1" presStyleIdx="2" presStyleCnt="4" custScaleX="1982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80D3C6-DD1C-4BEB-9F00-E2E7704FBE4F}" type="pres">
      <dgm:prSet presAssocID="{3BC55C2A-C072-4406-A556-C5C7050C9AB2}" presName="dummy" presStyleCnt="0"/>
      <dgm:spPr/>
    </dgm:pt>
    <dgm:pt modelId="{A488F480-334F-4B4A-848C-CFFBCE00A078}" type="pres">
      <dgm:prSet presAssocID="{F29F4300-5993-4DC1-9867-F6E02F1C80BB}" presName="sibTrans" presStyleLbl="sibTrans2D1" presStyleIdx="2" presStyleCnt="4"/>
      <dgm:spPr/>
      <dgm:t>
        <a:bodyPr/>
        <a:lstStyle/>
        <a:p>
          <a:endParaRPr lang="ru-RU"/>
        </a:p>
      </dgm:t>
    </dgm:pt>
    <dgm:pt modelId="{E08C4DB7-DCD6-4156-A5F6-124CF0C7AD97}" type="pres">
      <dgm:prSet presAssocID="{018223AA-79A3-4499-9456-0FDA0D36AA47}" presName="node" presStyleLbl="node1" presStyleIdx="3" presStyleCnt="4" custScaleX="169981" custRadScaleRad="117357" custRadScaleInc="-34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495D92-324F-4D30-81DE-4A02C8D6DD6A}" type="pres">
      <dgm:prSet presAssocID="{018223AA-79A3-4499-9456-0FDA0D36AA47}" presName="dummy" presStyleCnt="0"/>
      <dgm:spPr/>
    </dgm:pt>
    <dgm:pt modelId="{5C502FF4-D1B1-4A26-90BA-97A098C373FF}" type="pres">
      <dgm:prSet presAssocID="{E6AD788A-E362-44C5-8BE5-8F4CC07A2D1B}" presName="sibTrans" presStyleLbl="sibTrans2D1" presStyleIdx="3" presStyleCnt="4"/>
      <dgm:spPr/>
      <dgm:t>
        <a:bodyPr/>
        <a:lstStyle/>
        <a:p>
          <a:endParaRPr lang="ru-RU"/>
        </a:p>
      </dgm:t>
    </dgm:pt>
  </dgm:ptLst>
  <dgm:cxnLst>
    <dgm:cxn modelId="{7DC04957-9EB9-4B4C-96AD-22351E284F18}" srcId="{5A83C5DD-D3FE-409D-8AA7-108EC238D015}" destId="{EB644EDC-AAE9-4596-9E7D-CFCC32E2D892}" srcOrd="0" destOrd="0" parTransId="{E8DEFC06-B4E3-4788-AEAE-B20886238DF5}" sibTransId="{33A44386-3847-4A20-8BB6-2BDFFFBFD2FE}"/>
    <dgm:cxn modelId="{77D9B71F-8D39-4507-90C0-C2188033BE4B}" type="presOf" srcId="{4BA88E17-F88B-402B-BD17-C860C1CB6D60}" destId="{0141DB00-B80F-429B-848E-D9153587233D}" srcOrd="0" destOrd="0" presId="urn:microsoft.com/office/officeart/2005/8/layout/radial6"/>
    <dgm:cxn modelId="{71071B3A-127F-4616-A84B-8A3E218D2930}" type="presOf" srcId="{3BC55C2A-C072-4406-A556-C5C7050C9AB2}" destId="{0C6A3FD0-E4CF-4C88-8FE4-506DE3D07920}" srcOrd="0" destOrd="0" presId="urn:microsoft.com/office/officeart/2005/8/layout/radial6"/>
    <dgm:cxn modelId="{F2EA4F49-7BF2-43E2-AB55-78A4AB74148D}" type="presOf" srcId="{33A44386-3847-4A20-8BB6-2BDFFFBFD2FE}" destId="{5767252F-1A7A-44B4-9D06-CF4B56C4E8A7}" srcOrd="0" destOrd="0" presId="urn:microsoft.com/office/officeart/2005/8/layout/radial6"/>
    <dgm:cxn modelId="{D77A8631-A25F-4C35-A102-EC938ED7461E}" type="presOf" srcId="{64694CE1-9653-47AB-916B-BB7376D4C4EB}" destId="{66947D11-737A-454E-9EDA-E65B8C79F5FA}" srcOrd="0" destOrd="0" presId="urn:microsoft.com/office/officeart/2005/8/layout/radial6"/>
    <dgm:cxn modelId="{EFB9F0B3-AA82-4819-BDFE-37B12D8F772C}" srcId="{5A83C5DD-D3FE-409D-8AA7-108EC238D015}" destId="{EB3EE835-D38A-4836-BF47-7C6E63D6A74E}" srcOrd="1" destOrd="0" parTransId="{F70C647E-E09A-4A61-A107-2468B81D6BD8}" sibTransId="{4BA88E17-F88B-402B-BD17-C860C1CB6D60}"/>
    <dgm:cxn modelId="{6D48819C-B924-49C5-AE2D-E5909E84369E}" type="presOf" srcId="{5A83C5DD-D3FE-409D-8AA7-108EC238D015}" destId="{40308461-92AF-4A37-AB53-DE1FD7388ABC}" srcOrd="0" destOrd="0" presId="urn:microsoft.com/office/officeart/2005/8/layout/radial6"/>
    <dgm:cxn modelId="{B74A78B4-6D72-4CFC-BC24-2DA7D7141B80}" srcId="{5A83C5DD-D3FE-409D-8AA7-108EC238D015}" destId="{3BC55C2A-C072-4406-A556-C5C7050C9AB2}" srcOrd="2" destOrd="0" parTransId="{2C1CA690-8A1A-4B21-90D7-0BCB033EF245}" sibTransId="{F29F4300-5993-4DC1-9867-F6E02F1C80BB}"/>
    <dgm:cxn modelId="{CEB000A0-1831-4898-9585-AA5441536800}" type="presOf" srcId="{F29F4300-5993-4DC1-9867-F6E02F1C80BB}" destId="{A488F480-334F-4B4A-848C-CFFBCE00A078}" srcOrd="0" destOrd="0" presId="urn:microsoft.com/office/officeart/2005/8/layout/radial6"/>
    <dgm:cxn modelId="{2BDA8708-F4E9-4018-A9AE-3E98E83791E4}" type="presOf" srcId="{E6AD788A-E362-44C5-8BE5-8F4CC07A2D1B}" destId="{5C502FF4-D1B1-4A26-90BA-97A098C373FF}" srcOrd="0" destOrd="0" presId="urn:microsoft.com/office/officeart/2005/8/layout/radial6"/>
    <dgm:cxn modelId="{10037569-0162-4AFD-8660-F3994EA70F7C}" type="presOf" srcId="{018223AA-79A3-4499-9456-0FDA0D36AA47}" destId="{E08C4DB7-DCD6-4156-A5F6-124CF0C7AD97}" srcOrd="0" destOrd="0" presId="urn:microsoft.com/office/officeart/2005/8/layout/radial6"/>
    <dgm:cxn modelId="{19A8FF7B-9553-44B9-A8A5-34975DFA719D}" type="presOf" srcId="{EB3EE835-D38A-4836-BF47-7C6E63D6A74E}" destId="{B2FD2BA3-FF25-4C2B-8E50-9178BC1E1995}" srcOrd="0" destOrd="0" presId="urn:microsoft.com/office/officeart/2005/8/layout/radial6"/>
    <dgm:cxn modelId="{AA91BF83-D817-49C7-8415-F1C2144F08AD}" srcId="{64694CE1-9653-47AB-916B-BB7376D4C4EB}" destId="{5A83C5DD-D3FE-409D-8AA7-108EC238D015}" srcOrd="0" destOrd="0" parTransId="{E277E29D-738E-4DEB-B14B-8A265738DC59}" sibTransId="{D9106BB2-0B85-4D86-9389-9BCAE810CF3A}"/>
    <dgm:cxn modelId="{DF701BA7-460D-475A-A554-D47870568108}" srcId="{5A83C5DD-D3FE-409D-8AA7-108EC238D015}" destId="{018223AA-79A3-4499-9456-0FDA0D36AA47}" srcOrd="3" destOrd="0" parTransId="{0A8CC7FC-C257-422E-8CDE-DA96F4BDB5CC}" sibTransId="{E6AD788A-E362-44C5-8BE5-8F4CC07A2D1B}"/>
    <dgm:cxn modelId="{0AFBA96B-9CE6-45AF-86B0-EFED69B2FE18}" type="presOf" srcId="{EB644EDC-AAE9-4596-9E7D-CFCC32E2D892}" destId="{246D9BB5-0248-41F9-98A1-566549E8ECB2}" srcOrd="0" destOrd="0" presId="urn:microsoft.com/office/officeart/2005/8/layout/radial6"/>
    <dgm:cxn modelId="{3B79AA78-99E8-4A87-A4E1-95B84D70C890}" type="presParOf" srcId="{66947D11-737A-454E-9EDA-E65B8C79F5FA}" destId="{40308461-92AF-4A37-AB53-DE1FD7388ABC}" srcOrd="0" destOrd="0" presId="urn:microsoft.com/office/officeart/2005/8/layout/radial6"/>
    <dgm:cxn modelId="{B2F3FDAC-CC92-4267-ABE6-FF47519189C3}" type="presParOf" srcId="{66947D11-737A-454E-9EDA-E65B8C79F5FA}" destId="{246D9BB5-0248-41F9-98A1-566549E8ECB2}" srcOrd="1" destOrd="0" presId="urn:microsoft.com/office/officeart/2005/8/layout/radial6"/>
    <dgm:cxn modelId="{BE97A707-DD2B-4BC9-AB85-C3272579BCFE}" type="presParOf" srcId="{66947D11-737A-454E-9EDA-E65B8C79F5FA}" destId="{D34DF7DC-6B0C-4D01-9EE3-BDB0714B0FC0}" srcOrd="2" destOrd="0" presId="urn:microsoft.com/office/officeart/2005/8/layout/radial6"/>
    <dgm:cxn modelId="{2A0C3DF5-A967-40A5-A4EC-B5E9284B67AB}" type="presParOf" srcId="{66947D11-737A-454E-9EDA-E65B8C79F5FA}" destId="{5767252F-1A7A-44B4-9D06-CF4B56C4E8A7}" srcOrd="3" destOrd="0" presId="urn:microsoft.com/office/officeart/2005/8/layout/radial6"/>
    <dgm:cxn modelId="{D2AA4A56-E68E-481D-9BAB-61707A0AF0FE}" type="presParOf" srcId="{66947D11-737A-454E-9EDA-E65B8C79F5FA}" destId="{B2FD2BA3-FF25-4C2B-8E50-9178BC1E1995}" srcOrd="4" destOrd="0" presId="urn:microsoft.com/office/officeart/2005/8/layout/radial6"/>
    <dgm:cxn modelId="{1F284C1D-C552-4996-B178-C11459187077}" type="presParOf" srcId="{66947D11-737A-454E-9EDA-E65B8C79F5FA}" destId="{95E0AA57-176A-409D-B730-5C67345A2BB3}" srcOrd="5" destOrd="0" presId="urn:microsoft.com/office/officeart/2005/8/layout/radial6"/>
    <dgm:cxn modelId="{8FB803B0-561C-4D1F-8F20-3AEA051F2CF0}" type="presParOf" srcId="{66947D11-737A-454E-9EDA-E65B8C79F5FA}" destId="{0141DB00-B80F-429B-848E-D9153587233D}" srcOrd="6" destOrd="0" presId="urn:microsoft.com/office/officeart/2005/8/layout/radial6"/>
    <dgm:cxn modelId="{B0127265-26DB-431F-9C3E-D266F1F67B57}" type="presParOf" srcId="{66947D11-737A-454E-9EDA-E65B8C79F5FA}" destId="{0C6A3FD0-E4CF-4C88-8FE4-506DE3D07920}" srcOrd="7" destOrd="0" presId="urn:microsoft.com/office/officeart/2005/8/layout/radial6"/>
    <dgm:cxn modelId="{9D9FF685-7463-4EA7-93A8-0EA19B256FD0}" type="presParOf" srcId="{66947D11-737A-454E-9EDA-E65B8C79F5FA}" destId="{0080D3C6-DD1C-4BEB-9F00-E2E7704FBE4F}" srcOrd="8" destOrd="0" presId="urn:microsoft.com/office/officeart/2005/8/layout/radial6"/>
    <dgm:cxn modelId="{6418B514-2496-42F9-B954-D9DFC9CCE25C}" type="presParOf" srcId="{66947D11-737A-454E-9EDA-E65B8C79F5FA}" destId="{A488F480-334F-4B4A-848C-CFFBCE00A078}" srcOrd="9" destOrd="0" presId="urn:microsoft.com/office/officeart/2005/8/layout/radial6"/>
    <dgm:cxn modelId="{FDF5BF7F-B878-409D-8A23-24A81BFCC133}" type="presParOf" srcId="{66947D11-737A-454E-9EDA-E65B8C79F5FA}" destId="{E08C4DB7-DCD6-4156-A5F6-124CF0C7AD97}" srcOrd="10" destOrd="0" presId="urn:microsoft.com/office/officeart/2005/8/layout/radial6"/>
    <dgm:cxn modelId="{D5959221-22A5-42F4-8AEE-7C7704E95520}" type="presParOf" srcId="{66947D11-737A-454E-9EDA-E65B8C79F5FA}" destId="{67495D92-324F-4D30-81DE-4A02C8D6DD6A}" srcOrd="11" destOrd="0" presId="urn:microsoft.com/office/officeart/2005/8/layout/radial6"/>
    <dgm:cxn modelId="{3E0ED5E8-2DDE-48E6-9EAE-6F76ED7FF258}" type="presParOf" srcId="{66947D11-737A-454E-9EDA-E65B8C79F5FA}" destId="{5C502FF4-D1B1-4A26-90BA-97A098C373FF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CDEEA29-CEE4-4715-AA69-7D2B09E82767}">
      <dsp:nvSpPr>
        <dsp:cNvPr id="0" name=""/>
        <dsp:cNvSpPr/>
      </dsp:nvSpPr>
      <dsp:spPr>
        <a:xfrm>
          <a:off x="890188" y="0"/>
          <a:ext cx="4525962" cy="4525962"/>
        </a:xfrm>
        <a:prstGeom prst="triangle">
          <a:avLst/>
        </a:prstGeom>
        <a:solidFill>
          <a:schemeClr val="accent3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DFED75-642C-43E7-8B58-547A84F7BE53}">
      <dsp:nvSpPr>
        <dsp:cNvPr id="0" name=""/>
        <dsp:cNvSpPr/>
      </dsp:nvSpPr>
      <dsp:spPr>
        <a:xfrm>
          <a:off x="2598023" y="453038"/>
          <a:ext cx="4052169" cy="643535"/>
        </a:xfrm>
        <a:prstGeom prst="roundRect">
          <a:avLst/>
        </a:prstGeom>
        <a:solidFill>
          <a:schemeClr val="accent3">
            <a:lumMod val="40000"/>
            <a:lumOff val="60000"/>
            <a:alpha val="90000"/>
          </a:schemeClr>
        </a:solidFill>
        <a:ln w="25400" cap="flat" cmpd="sng" algn="ctr">
          <a:solidFill>
            <a:schemeClr val="accent3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>
              <a:solidFill>
                <a:schemeClr val="accent2">
                  <a:lumMod val="50000"/>
                </a:schemeClr>
              </a:solidFill>
            </a:rPr>
            <a:t>Обратный синквейн</a:t>
          </a:r>
          <a:r>
            <a:rPr lang="ru-RU" sz="2400" b="1" kern="1200" dirty="0" smtClean="0">
              <a:solidFill>
                <a:schemeClr val="accent2">
                  <a:lumMod val="50000"/>
                </a:schemeClr>
              </a:solidFill>
            </a:rPr>
            <a:t> </a:t>
          </a:r>
          <a:endParaRPr lang="ru-RU" sz="2400" b="1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2598023" y="453038"/>
        <a:ext cx="4052169" cy="643535"/>
      </dsp:txXfrm>
    </dsp:sp>
    <dsp:sp modelId="{4C6CF515-12DD-4167-98AA-11D88193EA29}">
      <dsp:nvSpPr>
        <dsp:cNvPr id="0" name=""/>
        <dsp:cNvSpPr/>
      </dsp:nvSpPr>
      <dsp:spPr>
        <a:xfrm>
          <a:off x="284032" y="1285882"/>
          <a:ext cx="3799109" cy="643535"/>
        </a:xfrm>
        <a:prstGeom prst="roundRect">
          <a:avLst/>
        </a:prstGeom>
        <a:solidFill>
          <a:schemeClr val="accent3">
            <a:lumMod val="40000"/>
            <a:lumOff val="60000"/>
            <a:alpha val="90000"/>
          </a:schemeClr>
        </a:solidFill>
        <a:ln w="25400" cap="flat" cmpd="sng" algn="ctr">
          <a:solidFill>
            <a:schemeClr val="accent3">
              <a:shade val="50000"/>
              <a:hueOff val="107086"/>
              <a:satOff val="-1708"/>
              <a:lumOff val="1644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>
              <a:solidFill>
                <a:schemeClr val="accent2">
                  <a:lumMod val="50000"/>
                </a:schemeClr>
              </a:solidFill>
            </a:rPr>
            <a:t>Зеркальный синквейн</a:t>
          </a:r>
          <a:r>
            <a:rPr lang="ru-RU" sz="2400" b="1" kern="1200" dirty="0" smtClean="0">
              <a:solidFill>
                <a:schemeClr val="accent2">
                  <a:lumMod val="50000"/>
                </a:schemeClr>
              </a:solidFill>
            </a:rPr>
            <a:t> </a:t>
          </a:r>
          <a:endParaRPr lang="ru-RU" sz="2400" b="1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284032" y="1285882"/>
        <a:ext cx="3799109" cy="643535"/>
      </dsp:txXfrm>
    </dsp:sp>
    <dsp:sp modelId="{EDDCE7CB-351A-4637-87C9-C455FBAF4DDC}">
      <dsp:nvSpPr>
        <dsp:cNvPr id="0" name=""/>
        <dsp:cNvSpPr/>
      </dsp:nvSpPr>
      <dsp:spPr>
        <a:xfrm>
          <a:off x="2786083" y="2071703"/>
          <a:ext cx="3916166" cy="643535"/>
        </a:xfrm>
        <a:prstGeom prst="roundRect">
          <a:avLst/>
        </a:prstGeom>
        <a:solidFill>
          <a:schemeClr val="accent3">
            <a:lumMod val="40000"/>
            <a:lumOff val="60000"/>
            <a:alpha val="90000"/>
          </a:schemeClr>
        </a:solidFill>
        <a:ln w="25400" cap="flat" cmpd="sng" algn="ctr">
          <a:solidFill>
            <a:schemeClr val="accent3">
              <a:shade val="50000"/>
              <a:hueOff val="214171"/>
              <a:satOff val="-3415"/>
              <a:lumOff val="328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>
              <a:solidFill>
                <a:schemeClr val="accent2">
                  <a:lumMod val="50000"/>
                </a:schemeClr>
              </a:solidFill>
            </a:rPr>
            <a:t>Синквейн-бабочка</a:t>
          </a:r>
          <a:r>
            <a:rPr lang="ru-RU" sz="2400" kern="1200" dirty="0" smtClean="0"/>
            <a:t> </a:t>
          </a:r>
          <a:endParaRPr lang="ru-RU" sz="2400" kern="1200" dirty="0"/>
        </a:p>
      </dsp:txBody>
      <dsp:txXfrm>
        <a:off x="2786083" y="2071703"/>
        <a:ext cx="3916166" cy="643535"/>
      </dsp:txXfrm>
    </dsp:sp>
    <dsp:sp modelId="{CDD97E76-8E44-471E-8EE0-365BC8BC13D6}">
      <dsp:nvSpPr>
        <dsp:cNvPr id="0" name=""/>
        <dsp:cNvSpPr/>
      </dsp:nvSpPr>
      <dsp:spPr>
        <a:xfrm>
          <a:off x="355475" y="2857518"/>
          <a:ext cx="3941996" cy="643535"/>
        </a:xfrm>
        <a:prstGeom prst="roundRect">
          <a:avLst/>
        </a:prstGeom>
        <a:solidFill>
          <a:schemeClr val="accent3">
            <a:lumMod val="40000"/>
            <a:lumOff val="60000"/>
            <a:alpha val="90000"/>
          </a:schemeClr>
        </a:solidFill>
        <a:ln w="25400" cap="flat" cmpd="sng" algn="ctr">
          <a:solidFill>
            <a:schemeClr val="accent3">
              <a:shade val="50000"/>
              <a:hueOff val="214171"/>
              <a:satOff val="-3415"/>
              <a:lumOff val="328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>
              <a:solidFill>
                <a:schemeClr val="accent2">
                  <a:lumMod val="50000"/>
                </a:schemeClr>
              </a:solidFill>
            </a:rPr>
            <a:t>Корона синквейнов</a:t>
          </a:r>
          <a:r>
            <a:rPr lang="ru-RU" sz="2400" b="1" kern="1200" dirty="0" smtClean="0">
              <a:solidFill>
                <a:schemeClr val="accent2">
                  <a:lumMod val="50000"/>
                </a:schemeClr>
              </a:solidFill>
            </a:rPr>
            <a:t> </a:t>
          </a:r>
          <a:endParaRPr lang="ru-RU" sz="2400" b="1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355475" y="2857518"/>
        <a:ext cx="3941996" cy="643535"/>
      </dsp:txXfrm>
    </dsp:sp>
    <dsp:sp modelId="{8521F0D0-4C9D-49D5-99BF-A912D578175C}">
      <dsp:nvSpPr>
        <dsp:cNvPr id="0" name=""/>
        <dsp:cNvSpPr/>
      </dsp:nvSpPr>
      <dsp:spPr>
        <a:xfrm>
          <a:off x="2857526" y="3714777"/>
          <a:ext cx="4059053" cy="643535"/>
        </a:xfrm>
        <a:prstGeom prst="roundRect">
          <a:avLst/>
        </a:prstGeom>
        <a:solidFill>
          <a:schemeClr val="accent3">
            <a:lumMod val="40000"/>
            <a:lumOff val="60000"/>
            <a:alpha val="90000"/>
          </a:schemeClr>
        </a:solidFill>
        <a:ln w="25400" cap="flat" cmpd="sng" algn="ctr">
          <a:solidFill>
            <a:schemeClr val="accent3">
              <a:shade val="50000"/>
              <a:hueOff val="107086"/>
              <a:satOff val="-1708"/>
              <a:lumOff val="1644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i="1" kern="1200" dirty="0" smtClean="0">
              <a:solidFill>
                <a:schemeClr val="accent2">
                  <a:lumMod val="50000"/>
                </a:schemeClr>
              </a:solidFill>
            </a:rPr>
            <a:t>Гирлянда синквейнов</a:t>
          </a:r>
          <a:r>
            <a:rPr lang="ru-RU" sz="2300" b="1" kern="1200" dirty="0" smtClean="0">
              <a:solidFill>
                <a:schemeClr val="accent2">
                  <a:lumMod val="50000"/>
                </a:schemeClr>
              </a:solidFill>
            </a:rPr>
            <a:t> </a:t>
          </a:r>
          <a:endParaRPr lang="ru-RU" sz="2300" b="1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2857526" y="3714777"/>
        <a:ext cx="4059053" cy="64353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C502FF4-D1B1-4A26-90BA-97A098C373FF}">
      <dsp:nvSpPr>
        <dsp:cNvPr id="0" name=""/>
        <dsp:cNvSpPr/>
      </dsp:nvSpPr>
      <dsp:spPr>
        <a:xfrm>
          <a:off x="1420012" y="486619"/>
          <a:ext cx="3405153" cy="3405153"/>
        </a:xfrm>
        <a:prstGeom prst="blockArc">
          <a:avLst>
            <a:gd name="adj1" fmla="val 10674758"/>
            <a:gd name="adj2" fmla="val 16801377"/>
            <a:gd name="adj3" fmla="val 464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88F480-334F-4B4A-848C-CFFBCE00A078}">
      <dsp:nvSpPr>
        <dsp:cNvPr id="0" name=""/>
        <dsp:cNvSpPr/>
      </dsp:nvSpPr>
      <dsp:spPr>
        <a:xfrm>
          <a:off x="1421085" y="537192"/>
          <a:ext cx="3405153" cy="3405153"/>
        </a:xfrm>
        <a:prstGeom prst="blockArc">
          <a:avLst>
            <a:gd name="adj1" fmla="val 4800876"/>
            <a:gd name="adj2" fmla="val 10779327"/>
            <a:gd name="adj3" fmla="val 464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41DB00-B80F-429B-848E-D9153587233D}">
      <dsp:nvSpPr>
        <dsp:cNvPr id="0" name=""/>
        <dsp:cNvSpPr/>
      </dsp:nvSpPr>
      <dsp:spPr>
        <a:xfrm>
          <a:off x="2000062" y="537589"/>
          <a:ext cx="3405153" cy="3405153"/>
        </a:xfrm>
        <a:prstGeom prst="blockArc">
          <a:avLst>
            <a:gd name="adj1" fmla="val 19852"/>
            <a:gd name="adj2" fmla="val 6003833"/>
            <a:gd name="adj3" fmla="val 464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67252F-1A7A-44B4-9D06-CF4B56C4E8A7}">
      <dsp:nvSpPr>
        <dsp:cNvPr id="0" name=""/>
        <dsp:cNvSpPr/>
      </dsp:nvSpPr>
      <dsp:spPr>
        <a:xfrm>
          <a:off x="2001153" y="486218"/>
          <a:ext cx="3405153" cy="3405153"/>
        </a:xfrm>
        <a:prstGeom prst="blockArc">
          <a:avLst>
            <a:gd name="adj1" fmla="val 15593878"/>
            <a:gd name="adj2" fmla="val 126071"/>
            <a:gd name="adj3" fmla="val 464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308461-92AF-4A37-AB53-DE1FD7388ABC}">
      <dsp:nvSpPr>
        <dsp:cNvPr id="0" name=""/>
        <dsp:cNvSpPr/>
      </dsp:nvSpPr>
      <dsp:spPr>
        <a:xfrm>
          <a:off x="2606140" y="1673192"/>
          <a:ext cx="1611777" cy="1082770"/>
        </a:xfrm>
        <a:prstGeom prst="ellipse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rPr>
            <a:t>Синквейн</a:t>
          </a:r>
          <a:r>
            <a:rPr lang="ru-RU" sz="2000" kern="1200" dirty="0" smtClean="0">
              <a:solidFill>
                <a:srgbClr val="003300"/>
              </a:solidFill>
            </a:rPr>
            <a:t> </a:t>
          </a:r>
          <a:endParaRPr lang="ru-RU" sz="2000" kern="1200" dirty="0">
            <a:solidFill>
              <a:srgbClr val="003300"/>
            </a:solidFill>
          </a:endParaRPr>
        </a:p>
      </dsp:txBody>
      <dsp:txXfrm>
        <a:off x="2606140" y="1673192"/>
        <a:ext cx="1611777" cy="1082770"/>
      </dsp:txXfrm>
    </dsp:sp>
    <dsp:sp modelId="{246D9BB5-0248-41F9-98A1-566549E8ECB2}">
      <dsp:nvSpPr>
        <dsp:cNvPr id="0" name=""/>
        <dsp:cNvSpPr/>
      </dsp:nvSpPr>
      <dsp:spPr>
        <a:xfrm>
          <a:off x="2440769" y="2447"/>
          <a:ext cx="1942520" cy="1098176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l">
            <a:rot lat="0" lon="0" rev="6600000"/>
          </a:lightRig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cap="none" spc="0" dirty="0" smtClean="0">
              <a:ln w="11430"/>
              <a:solidFill>
                <a:srgbClr val="0033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rPr>
            <a:t>Свободное творчество</a:t>
          </a:r>
          <a:endParaRPr lang="ru-RU" sz="1800" b="1" kern="1200" cap="none" spc="0" dirty="0">
            <a:ln w="11430"/>
            <a:solidFill>
              <a:srgbClr val="003300"/>
            </a:soli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sp:txBody>
      <dsp:txXfrm>
        <a:off x="2440769" y="2447"/>
        <a:ext cx="1942520" cy="1098176"/>
      </dsp:txXfrm>
    </dsp:sp>
    <dsp:sp modelId="{B2FD2BA3-FF25-4C2B-8E50-9178BC1E1995}">
      <dsp:nvSpPr>
        <dsp:cNvPr id="0" name=""/>
        <dsp:cNvSpPr/>
      </dsp:nvSpPr>
      <dsp:spPr>
        <a:xfrm>
          <a:off x="4279278" y="1700681"/>
          <a:ext cx="2172752" cy="1098176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cap="none" spc="0" dirty="0" smtClean="0">
              <a:ln w="11430"/>
              <a:solidFill>
                <a:srgbClr val="0033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rPr>
            <a:t>Способности к анализу </a:t>
          </a:r>
          <a:endParaRPr lang="ru-RU" sz="2000" b="1" kern="1200" cap="none" spc="0" dirty="0">
            <a:ln w="11430"/>
            <a:solidFill>
              <a:srgbClr val="003300"/>
            </a:soli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sp:txBody>
      <dsp:txXfrm>
        <a:off x="4279278" y="1700681"/>
        <a:ext cx="2172752" cy="1098176"/>
      </dsp:txXfrm>
    </dsp:sp>
    <dsp:sp modelId="{0C6A3FD0-E4CF-4C88-8FE4-506DE3D07920}">
      <dsp:nvSpPr>
        <dsp:cNvPr id="0" name=""/>
        <dsp:cNvSpPr/>
      </dsp:nvSpPr>
      <dsp:spPr>
        <a:xfrm>
          <a:off x="2323462" y="3328532"/>
          <a:ext cx="2177134" cy="1098176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cap="none" spc="0" dirty="0" smtClean="0">
              <a:ln w="11430"/>
              <a:solidFill>
                <a:srgbClr val="0033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rPr>
            <a:t>Умение обобщать</a:t>
          </a:r>
          <a:endParaRPr lang="ru-RU" sz="2000" b="1" kern="1200" cap="none" spc="0" dirty="0">
            <a:ln w="11430"/>
            <a:solidFill>
              <a:srgbClr val="003300"/>
            </a:soli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sp:txBody>
      <dsp:txXfrm>
        <a:off x="2323462" y="3328532"/>
        <a:ext cx="2177134" cy="1098176"/>
      </dsp:txXfrm>
    </dsp:sp>
    <dsp:sp modelId="{E08C4DB7-DCD6-4156-A5F6-124CF0C7AD97}">
      <dsp:nvSpPr>
        <dsp:cNvPr id="0" name=""/>
        <dsp:cNvSpPr/>
      </dsp:nvSpPr>
      <dsp:spPr>
        <a:xfrm>
          <a:off x="527304" y="1700682"/>
          <a:ext cx="1866690" cy="1098176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cap="none" spc="0" dirty="0" smtClean="0">
              <a:ln w="11430"/>
              <a:solidFill>
                <a:srgbClr val="0033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rPr>
            <a:t>Умение делать выводы</a:t>
          </a:r>
          <a:endParaRPr lang="ru-RU" sz="2000" b="1" kern="1200" cap="none" spc="0" dirty="0">
            <a:ln w="11430"/>
            <a:solidFill>
              <a:srgbClr val="003300"/>
            </a:soli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sp:txBody>
      <dsp:txXfrm>
        <a:off x="527304" y="1700682"/>
        <a:ext cx="1866690" cy="10981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EAC7F6-AEEF-4309-B27D-C00E12B1C23A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0171E9-874E-4251-B14D-7163C7F464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0101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0171E9-874E-4251-B14D-7163C7F46462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6565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2130425"/>
            <a:ext cx="7672414" cy="1470025"/>
          </a:xfrm>
        </p:spPr>
        <p:txBody>
          <a:bodyPr/>
          <a:lstStyle>
            <a:lvl1pPr>
              <a:defRPr sz="5400" b="1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1" i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1081088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>
              <a:defRPr/>
            </a:pPr>
            <a:fld id="{3FB83AB4-B94C-41A3-AE3F-B62EA7269774}" type="datetimeFigureOut">
              <a:rPr lang="ru-RU"/>
              <a:pPr>
                <a:defRPr/>
              </a:pPr>
              <a:t>02.12.2020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448050" cy="365125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>
              <a:defRPr/>
            </a:pPr>
            <a:fld id="{B7B4B841-B919-45B9-89EE-55C22C03D07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66E31A-7C1D-4722-8241-ED0949761501}" type="datetimeFigureOut">
              <a:rPr lang="ru-RU"/>
              <a:pPr>
                <a:defRPr/>
              </a:pPr>
              <a:t>02.12.2020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DAABBB-D0BF-4A9F-AFA2-519C89DE6A2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278EF-CB63-4DE1-9B8C-0FA6BBCE5278}" type="datetimeFigureOut">
              <a:rPr lang="ru-RU"/>
              <a:pPr>
                <a:defRPr/>
              </a:pPr>
              <a:t>02.12.2020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194FD9-CCD4-4FA9-9B52-030CE325054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855001-AD70-49D9-9F6A-3A7ED6D9AA32}" type="datetimeFigureOut">
              <a:rPr lang="ru-RU"/>
              <a:pPr>
                <a:defRPr/>
              </a:pPr>
              <a:t>02.12.2020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D6AA6-D239-47BE-A44B-8876F508135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FFC00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985911-6936-4F6F-805A-FC39655277AC}" type="datetimeFigureOut">
              <a:rPr lang="ru-RU"/>
              <a:pPr>
                <a:defRPr/>
              </a:pPr>
              <a:t>02.12.2020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53177-0BF9-442B-92EA-A0187EB7E6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85786" y="1600200"/>
            <a:ext cx="385765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86314" y="1600200"/>
            <a:ext cx="390048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CE77A3-94BF-49B5-81FC-DD5BC3DCB0B5}" type="datetimeFigureOut">
              <a:rPr lang="ru-RU"/>
              <a:pPr>
                <a:defRPr/>
              </a:pPr>
              <a:t>02.12.2020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302397-EC2E-4317-9D1A-6092EB4D055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60398" y="1535113"/>
            <a:ext cx="385447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C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60398" y="2174875"/>
            <a:ext cx="385447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86314" y="1535113"/>
            <a:ext cx="3900486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C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86314" y="2174875"/>
            <a:ext cx="390048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F6DE3B-38CB-4469-A0FF-2448AA9D7DB5}" type="datetimeFigureOut">
              <a:rPr lang="ru-RU"/>
              <a:pPr>
                <a:defRPr/>
              </a:pPr>
              <a:t>02.12.2020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10067E-5313-4957-A8DC-FE48E7F390F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2B0BAA-95EE-4A50-87B0-828C63146851}" type="datetimeFigureOut">
              <a:rPr lang="ru-RU"/>
              <a:pPr>
                <a:defRPr/>
              </a:pPr>
              <a:t>02.12.2020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0953C2-779D-4552-8CE2-F3BB9F58839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4876B-28F0-4268-807C-FF4A860B19D1}" type="datetimeFigureOut">
              <a:rPr lang="ru-RU"/>
              <a:pPr>
                <a:defRPr/>
              </a:pPr>
              <a:t>02.12.2020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DCFF6-E8AA-42B7-AEBC-C47057ACB7B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3050"/>
            <a:ext cx="307183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29058" y="273050"/>
            <a:ext cx="475774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85786" y="1435100"/>
            <a:ext cx="3071834" cy="4691063"/>
          </a:xfrm>
        </p:spPr>
        <p:txBody>
          <a:bodyPr/>
          <a:lstStyle>
            <a:lvl1pPr marL="0" indent="0">
              <a:buNone/>
              <a:defRPr sz="1400">
                <a:solidFill>
                  <a:srgbClr val="FFC00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603BD7-88CC-4DE4-BEA9-40781332B0F7}" type="datetimeFigureOut">
              <a:rPr lang="ru-RU"/>
              <a:pPr>
                <a:defRPr/>
              </a:pPr>
              <a:t>02.12.2020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0522E3-04DC-4FA5-A1AA-7E9042D3CCD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rgbClr val="FFC00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F462CC-EB17-42B5-91DA-D367E1BF7942}" type="datetimeFigureOut">
              <a:rPr lang="ru-RU"/>
              <a:pPr>
                <a:defRPr/>
              </a:pPr>
              <a:t>02.12.2020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444A8F-3E73-488D-93EE-DF06177A307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813" y="274638"/>
            <a:ext cx="790098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57250" y="1600200"/>
            <a:ext cx="782955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57250" y="6356350"/>
            <a:ext cx="2000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9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C09B652-0F94-483F-AABE-FE223CE95FB0}" type="datetimeFigureOut">
              <a:rPr lang="ru-RU"/>
              <a:pPr>
                <a:defRPr/>
              </a:pPr>
              <a:t>02.12.2020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19463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9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72465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9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B349C83-A5D1-41C2-AF4A-7C753E6C1A0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5400" b="1" kern="1200">
          <a:solidFill>
            <a:srgbClr val="0033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400" b="1">
          <a:solidFill>
            <a:srgbClr val="003300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400" b="1">
          <a:solidFill>
            <a:srgbClr val="003300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400" b="1">
          <a:solidFill>
            <a:srgbClr val="003300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400" b="1">
          <a:solidFill>
            <a:srgbClr val="003300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5400" b="1">
          <a:solidFill>
            <a:srgbClr val="003300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5400" b="1">
          <a:solidFill>
            <a:srgbClr val="003300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5400" b="1">
          <a:solidFill>
            <a:srgbClr val="003300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5400" b="1">
          <a:solidFill>
            <a:srgbClr val="003300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b="1" kern="1200">
          <a:solidFill>
            <a:srgbClr val="FFFF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b="1" kern="1200">
          <a:solidFill>
            <a:srgbClr val="FF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wm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1988840"/>
            <a:ext cx="6336704" cy="3168352"/>
          </a:xfrm>
        </p:spPr>
        <p:txBody>
          <a:bodyPr>
            <a:normAutofit fontScale="90000"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Развитие связной речи дошкольников с использованием современной технологии «</a:t>
            </a:r>
            <a:r>
              <a:rPr lang="ru-RU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Синквейн</a:t>
            </a:r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r>
              <a:rPr lang="ru-RU" dirty="0" smtClean="0">
                <a:ln/>
                <a:solidFill>
                  <a:srgbClr val="002060"/>
                </a:solidFill>
                <a:effectLst/>
              </a:rPr>
              <a:t/>
            </a:r>
            <a:br>
              <a:rPr lang="ru-RU" dirty="0" smtClean="0">
                <a:ln/>
                <a:solidFill>
                  <a:srgbClr val="002060"/>
                </a:solidFill>
                <a:effectLst/>
              </a:rPr>
            </a:br>
            <a:endParaRPr lang="ru-RU" dirty="0">
              <a:ln/>
              <a:solidFill>
                <a:srgbClr val="00206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E:\Коллекция картинок (Microsoft)\j0398129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285728"/>
            <a:ext cx="1677987" cy="181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8596" y="1857364"/>
            <a:ext cx="39290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i="1" dirty="0" smtClean="0">
                <a:ln w="11430"/>
                <a:solidFill>
                  <a:srgbClr val="FF0000"/>
                </a:solidFill>
              </a:rPr>
              <a:t>Составьте       </a:t>
            </a:r>
            <a:r>
              <a:rPr lang="ru-RU" sz="2400" b="1" i="1" dirty="0" err="1" smtClean="0">
                <a:ln w="11430"/>
                <a:solidFill>
                  <a:srgbClr val="FF0000"/>
                </a:solidFill>
              </a:rPr>
              <a:t>синквейн</a:t>
            </a:r>
            <a:r>
              <a:rPr lang="ru-RU" sz="2400" b="1" i="1" dirty="0" smtClean="0">
                <a:ln w="11430"/>
                <a:solidFill>
                  <a:srgbClr val="FF0000"/>
                </a:solidFill>
              </a:rPr>
              <a:t> </a:t>
            </a:r>
            <a:endParaRPr lang="ru-RU" sz="2400" b="1" i="1" dirty="0">
              <a:ln w="11430"/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85852" y="4071942"/>
            <a:ext cx="45720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i="1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ru-RU" b="1" i="1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3857620" y="3858757"/>
            <a:ext cx="5143536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Ежик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Cерый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колючий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Фыркает, спит, сворачивается.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Мне нравится маленький ежик.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Лес.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3214686"/>
            <a:ext cx="3124197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https://cdn.imgbin.com/21/23/25/imgbin-european-hedgehog-diary-erizo-U89gJ3Vb5CYrkjw0qX1RQA0J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86380" y="405297"/>
            <a:ext cx="3037656" cy="2904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4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4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4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4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43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43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43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43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43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43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43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43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43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43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43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43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43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43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43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43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5918" y="285728"/>
            <a:ext cx="62865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Дети сочиняют </a:t>
            </a:r>
            <a:r>
              <a:rPr lang="ru-RU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синквейны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 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3214678" y="1123218"/>
            <a:ext cx="5643602" cy="200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71575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Снегирь.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71575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Красногрудый, черноголовый.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71575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Сидит, клюёт, пугается.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71575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Снегирь - символ холодной зимы.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71575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Зима, холод.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714348" y="4214818"/>
            <a:ext cx="564360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71575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Зонт.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71575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Цветной, большой.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71575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Раскрывается, защищает, закрывается.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71575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Мой зонтик самый замечательный.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71575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Дождь.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050" name="Picture 2" descr="https://cs1.clodo.ru/v1/CLODO_d91c9134e75c9ddda296d624614f75d0/upload-9757a5486dd072a4bf22fa412c77a612/iblock/748/img_20190206_02063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957"/>
          <a:stretch/>
        </p:blipFill>
        <p:spPr bwMode="auto">
          <a:xfrm>
            <a:off x="116561" y="1095991"/>
            <a:ext cx="3098117" cy="2573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www.clipartmax.com/png/full/233-2338967_rainy-day-clip-art-download-paraguas-clipar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1958" y="3351768"/>
            <a:ext cx="2483189" cy="2802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796908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</a:t>
            </a:r>
            <a:r>
              <a:rPr lang="ru-RU" dirty="0" err="1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пособы</a:t>
            </a:r>
            <a:r>
              <a:rPr lang="ru-RU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работы  детей</a:t>
            </a:r>
            <a:endParaRPr lang="ru-RU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857224" y="1357298"/>
            <a:ext cx="7829550" cy="4525963"/>
          </a:xfrm>
        </p:spPr>
        <p:txBody>
          <a:bodyPr/>
          <a:lstStyle/>
          <a:p>
            <a:pPr eaLnBrk="1" hangingPunct="1"/>
            <a:r>
              <a:rPr lang="ru-RU" sz="2800" b="0" i="1" dirty="0" smtClean="0">
                <a:solidFill>
                  <a:srgbClr val="003300"/>
                </a:solidFill>
              </a:rPr>
              <a:t>  </a:t>
            </a:r>
            <a:r>
              <a:rPr lang="ru-RU" sz="2800" i="1" dirty="0" smtClean="0">
                <a:solidFill>
                  <a:srgbClr val="003300"/>
                </a:solidFill>
              </a:rPr>
              <a:t>Составление нового </a:t>
            </a:r>
            <a:r>
              <a:rPr lang="ru-RU" sz="2800" i="1" dirty="0" err="1" smtClean="0">
                <a:solidFill>
                  <a:srgbClr val="003300"/>
                </a:solidFill>
              </a:rPr>
              <a:t>синквейна</a:t>
            </a:r>
            <a:r>
              <a:rPr lang="ru-RU" sz="2800" i="1" dirty="0" smtClean="0">
                <a:solidFill>
                  <a:srgbClr val="003300"/>
                </a:solidFill>
              </a:rPr>
              <a:t>.</a:t>
            </a:r>
          </a:p>
          <a:p>
            <a:pPr eaLnBrk="1" hangingPunct="1"/>
            <a:r>
              <a:rPr lang="ru-RU" sz="2800" b="0" i="1" dirty="0" smtClean="0">
                <a:solidFill>
                  <a:srgbClr val="003300"/>
                </a:solidFill>
              </a:rPr>
              <a:t> </a:t>
            </a:r>
            <a:r>
              <a:rPr lang="ru-RU" sz="2800" i="1" dirty="0" smtClean="0">
                <a:solidFill>
                  <a:srgbClr val="003300"/>
                </a:solidFill>
              </a:rPr>
              <a:t>Составление краткого рассказа по готовому </a:t>
            </a:r>
            <a:r>
              <a:rPr lang="en-US" sz="2800" i="1" dirty="0" smtClean="0">
                <a:solidFill>
                  <a:srgbClr val="003300"/>
                </a:solidFill>
              </a:rPr>
              <a:t>  </a:t>
            </a:r>
            <a:r>
              <a:rPr lang="ru-RU" sz="2800" i="1" dirty="0" err="1" smtClean="0">
                <a:solidFill>
                  <a:srgbClr val="003300"/>
                </a:solidFill>
              </a:rPr>
              <a:t>синквейну</a:t>
            </a:r>
            <a:r>
              <a:rPr lang="ru-RU" sz="2800" i="1" dirty="0" smtClean="0">
                <a:solidFill>
                  <a:srgbClr val="003300"/>
                </a:solidFill>
              </a:rPr>
              <a:t> с использованием  слов и фраз, входящих в состав </a:t>
            </a:r>
            <a:r>
              <a:rPr lang="ru-RU" sz="2800" i="1" dirty="0" err="1" smtClean="0">
                <a:solidFill>
                  <a:srgbClr val="003300"/>
                </a:solidFill>
              </a:rPr>
              <a:t>синквейна</a:t>
            </a:r>
            <a:r>
              <a:rPr lang="ru-RU" sz="2800" i="1" dirty="0" smtClean="0">
                <a:solidFill>
                  <a:srgbClr val="003300"/>
                </a:solidFill>
              </a:rPr>
              <a:t>. </a:t>
            </a:r>
          </a:p>
          <a:p>
            <a:pPr eaLnBrk="1" hangingPunct="1"/>
            <a:r>
              <a:rPr lang="ru-RU" sz="2800" dirty="0" smtClean="0"/>
              <a:t>Составление </a:t>
            </a:r>
            <a:r>
              <a:rPr lang="ru-RU" sz="2800" dirty="0" err="1" smtClean="0"/>
              <a:t>синквейна</a:t>
            </a:r>
            <a:r>
              <a:rPr lang="ru-RU" sz="2800" dirty="0" smtClean="0"/>
              <a:t> по прослушанному рассказу;</a:t>
            </a:r>
            <a:endParaRPr lang="ru-RU" sz="2800" i="1" dirty="0" smtClean="0">
              <a:solidFill>
                <a:srgbClr val="003300"/>
              </a:solidFill>
            </a:endParaRPr>
          </a:p>
          <a:p>
            <a:pPr eaLnBrk="1" hangingPunct="1"/>
            <a:r>
              <a:rPr lang="ru-RU" sz="2800" b="0" i="1" dirty="0" smtClean="0">
                <a:solidFill>
                  <a:srgbClr val="003300"/>
                </a:solidFill>
              </a:rPr>
              <a:t>  </a:t>
            </a:r>
            <a:r>
              <a:rPr lang="ru-RU" sz="2800" i="1" dirty="0" smtClean="0">
                <a:solidFill>
                  <a:srgbClr val="003300"/>
                </a:solidFill>
              </a:rPr>
              <a:t>Коррекция и совершенствование готового </a:t>
            </a:r>
            <a:r>
              <a:rPr lang="ru-RU" sz="2800" i="1" dirty="0" err="1" smtClean="0">
                <a:solidFill>
                  <a:srgbClr val="003300"/>
                </a:solidFill>
              </a:rPr>
              <a:t>синквейна</a:t>
            </a:r>
            <a:r>
              <a:rPr lang="ru-RU" sz="2800" i="1" dirty="0" smtClean="0">
                <a:solidFill>
                  <a:srgbClr val="003300"/>
                </a:solidFill>
              </a:rPr>
              <a:t>. </a:t>
            </a:r>
          </a:p>
          <a:p>
            <a:pPr eaLnBrk="1" hangingPunct="1"/>
            <a:r>
              <a:rPr lang="ru-RU" sz="2800" b="0" i="1" dirty="0" smtClean="0">
                <a:solidFill>
                  <a:srgbClr val="003300"/>
                </a:solidFill>
              </a:rPr>
              <a:t>  </a:t>
            </a:r>
            <a:r>
              <a:rPr lang="ru-RU" sz="2800" i="1" dirty="0" smtClean="0">
                <a:solidFill>
                  <a:srgbClr val="003300"/>
                </a:solidFill>
              </a:rPr>
              <a:t>Анализ неполного </a:t>
            </a:r>
            <a:r>
              <a:rPr lang="ru-RU" sz="2800" i="1" dirty="0" err="1" smtClean="0">
                <a:solidFill>
                  <a:srgbClr val="003300"/>
                </a:solidFill>
              </a:rPr>
              <a:t>синквейна</a:t>
            </a:r>
            <a:r>
              <a:rPr lang="ru-RU" sz="2800" i="1" dirty="0" smtClean="0">
                <a:solidFill>
                  <a:srgbClr val="003300"/>
                </a:solidFill>
              </a:rPr>
              <a:t> (без указания темы </a:t>
            </a:r>
            <a:r>
              <a:rPr lang="ru-RU" sz="2800" i="1" dirty="0" err="1" smtClean="0">
                <a:solidFill>
                  <a:srgbClr val="003300"/>
                </a:solidFill>
              </a:rPr>
              <a:t>синквейна</a:t>
            </a:r>
            <a:r>
              <a:rPr lang="ru-RU" sz="2800" i="1" dirty="0" smtClean="0">
                <a:solidFill>
                  <a:srgbClr val="003300"/>
                </a:solidFill>
              </a:rPr>
              <a:t> или определение названия темы этого </a:t>
            </a:r>
            <a:r>
              <a:rPr lang="ru-RU" sz="2800" i="1" dirty="0" err="1" smtClean="0">
                <a:solidFill>
                  <a:srgbClr val="003300"/>
                </a:solidFill>
              </a:rPr>
              <a:t>синквейна</a:t>
            </a:r>
            <a:r>
              <a:rPr lang="ru-RU" sz="2400" dirty="0" smtClean="0">
                <a:solidFill>
                  <a:srgbClr val="003300"/>
                </a:solidFill>
              </a:rPr>
              <a:t>)</a:t>
            </a:r>
          </a:p>
          <a:p>
            <a:pPr eaLnBrk="1" hangingPunct="1"/>
            <a:endParaRPr lang="ru-R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rgbClr val="FF0000"/>
                </a:solidFill>
              </a:rPr>
              <a:t>Синквейн</a:t>
            </a:r>
            <a:r>
              <a:rPr lang="ru-RU" dirty="0" smtClean="0">
                <a:solidFill>
                  <a:srgbClr val="FF0000"/>
                </a:solidFill>
              </a:rPr>
              <a:t> о </a:t>
            </a:r>
            <a:r>
              <a:rPr lang="ru-RU" dirty="0" err="1" smtClean="0">
                <a:solidFill>
                  <a:srgbClr val="FF0000"/>
                </a:solidFill>
              </a:rPr>
              <a:t>синквейне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1785926"/>
            <a:ext cx="7829550" cy="3697295"/>
          </a:xfrm>
        </p:spPr>
        <p:txBody>
          <a:bodyPr/>
          <a:lstStyle/>
          <a:p>
            <a:pPr>
              <a:buNone/>
            </a:pPr>
            <a:r>
              <a:rPr lang="ru-RU" sz="3600" dirty="0" smtClean="0"/>
              <a:t>1.Синквейн.</a:t>
            </a:r>
          </a:p>
          <a:p>
            <a:pPr>
              <a:buNone/>
            </a:pPr>
            <a:r>
              <a:rPr lang="ru-RU" sz="3600" dirty="0" smtClean="0"/>
              <a:t>2. Творческий, активизирующий.</a:t>
            </a:r>
          </a:p>
          <a:p>
            <a:pPr>
              <a:buNone/>
            </a:pPr>
            <a:r>
              <a:rPr lang="ru-RU" sz="3600" dirty="0" smtClean="0"/>
              <a:t>3. Развивает, обогащает, уточняет.</a:t>
            </a:r>
          </a:p>
          <a:p>
            <a:pPr>
              <a:buNone/>
            </a:pPr>
            <a:r>
              <a:rPr lang="ru-RU" sz="3600" dirty="0" smtClean="0"/>
              <a:t>4. </a:t>
            </a:r>
            <a:r>
              <a:rPr lang="ru-RU" sz="3600" dirty="0" err="1" smtClean="0"/>
              <a:t>Синквейн</a:t>
            </a:r>
            <a:r>
              <a:rPr lang="ru-RU" sz="3600" dirty="0" smtClean="0"/>
              <a:t> помогает учиться.</a:t>
            </a:r>
          </a:p>
          <a:p>
            <a:pPr>
              <a:buNone/>
            </a:pPr>
            <a:r>
              <a:rPr lang="ru-RU" sz="3600" dirty="0" smtClean="0"/>
              <a:t>5. Технология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857356" y="1643050"/>
            <a:ext cx="6357982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Благодарю </a:t>
            </a:r>
          </a:p>
          <a:p>
            <a:pPr algn="ctr"/>
            <a:r>
              <a:rPr lang="ru-RU" sz="7200" b="1" cap="none" spc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за внимание!</a:t>
            </a:r>
            <a:endParaRPr lang="ru-RU" sz="7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50" y="285728"/>
            <a:ext cx="7829550" cy="4214843"/>
          </a:xfrm>
        </p:spPr>
        <p:txBody>
          <a:bodyPr/>
          <a:lstStyle/>
          <a:p>
            <a:pPr>
              <a:buNone/>
            </a:pPr>
            <a:r>
              <a:rPr lang="ru-RU" sz="4000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Слово «</a:t>
            </a:r>
            <a:r>
              <a:rPr lang="ru-RU" sz="4000" dirty="0" err="1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синквейн</a:t>
            </a:r>
            <a:r>
              <a:rPr lang="ru-RU" sz="4000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происходит от французского слова «пять» и означает «стихотворение, состоящее из пяти строк»;</a:t>
            </a:r>
          </a:p>
          <a:p>
            <a:pPr>
              <a:buNone/>
            </a:pPr>
            <a:r>
              <a:rPr lang="ru-RU" sz="4000" dirty="0" err="1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Синквейн</a:t>
            </a:r>
            <a:r>
              <a:rPr lang="ru-RU" sz="4000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не обычное стихотворение, а нерифмованное стихотворение, написанное в соответствии с определёнными правилами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75856" y="188640"/>
            <a:ext cx="7656584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Что пишется в каждой строке?</a:t>
            </a:r>
          </a:p>
        </p:txBody>
      </p:sp>
      <p:sp>
        <p:nvSpPr>
          <p:cNvPr id="3" name="Рамка 2"/>
          <p:cNvSpPr/>
          <p:nvPr/>
        </p:nvSpPr>
        <p:spPr>
          <a:xfrm>
            <a:off x="323850" y="1557338"/>
            <a:ext cx="1727200" cy="719137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323850" y="2492375"/>
            <a:ext cx="1727200" cy="720725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Рамка 4"/>
          <p:cNvSpPr/>
          <p:nvPr/>
        </p:nvSpPr>
        <p:spPr>
          <a:xfrm>
            <a:off x="323850" y="3500438"/>
            <a:ext cx="1727200" cy="720725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323850" y="4508500"/>
            <a:ext cx="1727200" cy="720725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Рамка 6"/>
          <p:cNvSpPr/>
          <p:nvPr/>
        </p:nvSpPr>
        <p:spPr>
          <a:xfrm>
            <a:off x="323850" y="5516563"/>
            <a:ext cx="1727200" cy="720725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850" y="1628775"/>
            <a:ext cx="1800225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1 строка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3850" y="2636838"/>
            <a:ext cx="1800225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2 строка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3850" y="3625850"/>
            <a:ext cx="1800225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3 строка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3850" y="4581525"/>
            <a:ext cx="1800225" cy="5222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4 строка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3850" y="5589588"/>
            <a:ext cx="1800225" cy="522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5 строка</a:t>
            </a:r>
          </a:p>
        </p:txBody>
      </p:sp>
      <p:sp>
        <p:nvSpPr>
          <p:cNvPr id="13" name="Прямоугольная выноска 12"/>
          <p:cNvSpPr/>
          <p:nvPr/>
        </p:nvSpPr>
        <p:spPr>
          <a:xfrm>
            <a:off x="2411413" y="1412875"/>
            <a:ext cx="6408737" cy="720725"/>
          </a:xfrm>
          <a:prstGeom prst="wedgeRectCallout">
            <a:avLst>
              <a:gd name="adj1" fmla="val -54990"/>
              <a:gd name="adj2" fmla="val 278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Прямоугольная выноска 13"/>
          <p:cNvSpPr/>
          <p:nvPr/>
        </p:nvSpPr>
        <p:spPr>
          <a:xfrm>
            <a:off x="2411413" y="2420938"/>
            <a:ext cx="6408737" cy="720725"/>
          </a:xfrm>
          <a:prstGeom prst="wedgeRectCallout">
            <a:avLst>
              <a:gd name="adj1" fmla="val -54990"/>
              <a:gd name="adj2" fmla="val 4779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Прямоугольная выноска 14"/>
          <p:cNvSpPr/>
          <p:nvPr/>
        </p:nvSpPr>
        <p:spPr>
          <a:xfrm>
            <a:off x="2411413" y="3429000"/>
            <a:ext cx="6408737" cy="720725"/>
          </a:xfrm>
          <a:prstGeom prst="wedgeRectCallout">
            <a:avLst>
              <a:gd name="adj1" fmla="val -54990"/>
              <a:gd name="adj2" fmla="val 278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Прямоугольная выноска 15"/>
          <p:cNvSpPr/>
          <p:nvPr/>
        </p:nvSpPr>
        <p:spPr>
          <a:xfrm>
            <a:off x="2411413" y="4508500"/>
            <a:ext cx="6408737" cy="720725"/>
          </a:xfrm>
          <a:prstGeom prst="wedgeRectCallout">
            <a:avLst>
              <a:gd name="adj1" fmla="val -55206"/>
              <a:gd name="adj2" fmla="val 12475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Прямоугольная выноска 16"/>
          <p:cNvSpPr/>
          <p:nvPr/>
        </p:nvSpPr>
        <p:spPr>
          <a:xfrm>
            <a:off x="2411413" y="5589588"/>
            <a:ext cx="5184775" cy="719137"/>
          </a:xfrm>
          <a:prstGeom prst="wedgeRectCallout">
            <a:avLst>
              <a:gd name="adj1" fmla="val -57395"/>
              <a:gd name="adj2" fmla="val -4841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2339975" y="1341438"/>
            <a:ext cx="65532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u="sng" dirty="0">
                <a:solidFill>
                  <a:srgbClr val="002060"/>
                </a:solidFill>
                <a:latin typeface="Comic Sans MS" pitchFamily="66" charset="0"/>
              </a:rPr>
              <a:t>1 слово</a:t>
            </a: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</a:rPr>
              <a:t>–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</a:rPr>
              <a:t>Это существительное или местоимение. (Кто? Что?)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2411413" y="2349500"/>
            <a:ext cx="6553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u="sng" dirty="0">
                <a:solidFill>
                  <a:srgbClr val="002060"/>
                </a:solidFill>
                <a:latin typeface="Comic Sans MS" pitchFamily="66" charset="0"/>
              </a:rPr>
              <a:t>2 слова</a:t>
            </a: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</a:rPr>
              <a:t>Это прилагательные. (Какой? Какая? Какое? Какие?)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2411413" y="3357563"/>
            <a:ext cx="65532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u="sng" dirty="0">
                <a:solidFill>
                  <a:srgbClr val="002060"/>
                </a:solidFill>
                <a:latin typeface="Comic Sans MS" pitchFamily="66" charset="0"/>
              </a:rPr>
              <a:t>3 слова</a:t>
            </a: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</a:rPr>
              <a:t>Это глаголы. (Что делает? Что делают?)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2411413" y="4437063"/>
            <a:ext cx="65532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u="sng" dirty="0">
                <a:solidFill>
                  <a:srgbClr val="002060"/>
                </a:solidFill>
                <a:latin typeface="Comic Sans MS" pitchFamily="66" charset="0"/>
              </a:rPr>
              <a:t>4 слова</a:t>
            </a: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</a:rPr>
              <a:t>Это фраза, в которой выражается личное  мнение к предмету разговора.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2339975" y="5516563"/>
            <a:ext cx="5256213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u="sng" dirty="0">
                <a:solidFill>
                  <a:srgbClr val="002060"/>
                </a:solidFill>
                <a:latin typeface="Comic Sans MS" pitchFamily="66" charset="0"/>
              </a:rPr>
              <a:t>1 слово</a:t>
            </a: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</a:rPr>
              <a:t>Вывод, итог. Это существительное. (Кто? Что?)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500"/>
                            </p:stCondLst>
                            <p:childTnLst>
                              <p:par>
                                <p:cTn id="2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500"/>
                            </p:stCondLst>
                            <p:childTnLst>
                              <p:par>
                                <p:cTn id="3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9" grpId="0"/>
      <p:bldP spid="20" grpId="0"/>
      <p:bldP spid="21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692696"/>
            <a:ext cx="7829550" cy="5450948"/>
          </a:xfrm>
        </p:spPr>
        <p:txBody>
          <a:bodyPr/>
          <a:lstStyle/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Синквейн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появился в начале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XX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века в США;</a:t>
            </a:r>
            <a:endParaRPr lang="ru-RU" sz="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Этот жанр поэзии придумала американская  поэтесса  Аделаида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Крэпси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которая увлекалась восточными формами стихосложения, в частности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Хокку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Танка;</a:t>
            </a:r>
          </a:p>
          <a:p>
            <a:endParaRPr lang="ru-RU" sz="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России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синквейн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начал применяться с 1993 года.</a:t>
            </a:r>
            <a:endParaRPr lang="ru-RU" dirty="0" smtClean="0">
              <a:solidFill>
                <a:srgbClr val="66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Виды  </a:t>
            </a:r>
            <a:r>
              <a:rPr lang="ru-RU" dirty="0" err="1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синквейна</a:t>
            </a:r>
            <a:r>
              <a:rPr lang="ru-RU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ru-RU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357290" y="1571612"/>
          <a:ext cx="7543824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124" name="Picture 2" descr="F:\Елена\картинки\образование\bd06937_.wm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43750" y="571500"/>
            <a:ext cx="1357313" cy="127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80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Педагогическая ценность</a:t>
            </a:r>
            <a:endParaRPr lang="ru-RU" sz="4800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1500166" y="1285860"/>
          <a:ext cx="6977090" cy="4429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220" name="TextBox 5"/>
          <p:cNvSpPr txBox="1">
            <a:spLocks noChangeArrowheads="1"/>
          </p:cNvSpPr>
          <p:nvPr/>
        </p:nvSpPr>
        <p:spPr bwMode="auto">
          <a:xfrm>
            <a:off x="1357313" y="6057900"/>
            <a:ext cx="7500937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i="1">
                <a:solidFill>
                  <a:srgbClr val="003300"/>
                </a:solidFill>
              </a:rPr>
              <a:t>Синквейн – концентрация знаний, ассоциаций, чувств; сужение оценки явлений и событий, выражение своей позиции, взгляда на событие, предмет</a:t>
            </a:r>
            <a:r>
              <a:rPr lang="ru-RU" sz="1400" b="1"/>
              <a:t>.</a:t>
            </a:r>
            <a:endParaRPr lang="ru-RU" sz="1400"/>
          </a:p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i="1" dirty="0" smtClean="0"/>
              <a:t>Обогащает словарный запас.</a:t>
            </a:r>
          </a:p>
          <a:p>
            <a:pPr eaLnBrk="1" hangingPunct="1"/>
            <a:r>
              <a:rPr lang="ru-RU" i="1" dirty="0" smtClean="0"/>
              <a:t>Учит формулировать идею (ключевую фразу).</a:t>
            </a:r>
          </a:p>
          <a:p>
            <a:pPr eaLnBrk="1" hangingPunct="1"/>
            <a:r>
              <a:rPr lang="ru-RU" i="1" dirty="0" smtClean="0"/>
              <a:t>Позволяет почувствовать себя хоть на мгновение творцом.</a:t>
            </a:r>
          </a:p>
          <a:p>
            <a:pPr eaLnBrk="1" hangingPunct="1"/>
            <a:r>
              <a:rPr lang="ru-RU" i="1" dirty="0" smtClean="0"/>
              <a:t>Получается у всех.</a:t>
            </a:r>
          </a:p>
          <a:p>
            <a:pPr eaLnBrk="1" hangingPunct="1"/>
            <a:r>
              <a:rPr lang="ru-RU" i="1" dirty="0" smtClean="0"/>
              <a:t>Активизирует  и развивает мыслительную деятельность. </a:t>
            </a:r>
          </a:p>
          <a:p>
            <a:pPr eaLnBrk="1" hangingPunct="1"/>
            <a:endParaRPr lang="ru-RU" i="1" dirty="0" smtClean="0">
              <a:solidFill>
                <a:srgbClr val="003300"/>
              </a:solidFill>
            </a:endParaRPr>
          </a:p>
          <a:p>
            <a:pPr eaLnBrk="1" hangingPunct="1"/>
            <a:endParaRPr lang="ru-RU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1357290" y="428604"/>
            <a:ext cx="7429552" cy="70788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4000" b="1" i="1" dirty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Педагогическая ценность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10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10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102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102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50" y="1142984"/>
            <a:ext cx="7829550" cy="5214974"/>
          </a:xfrm>
        </p:spPr>
        <p:txBody>
          <a:bodyPr/>
          <a:lstStyle/>
          <a:p>
            <a:pPr marL="1890713" indent="11113">
              <a:spcBef>
                <a:spcPts val="0"/>
              </a:spcBef>
              <a:buNone/>
            </a:pPr>
            <a:r>
              <a:rPr lang="ru-RU" sz="3000" dirty="0" smtClean="0"/>
              <a:t>слова-предметы КТО это ?</a:t>
            </a:r>
          </a:p>
          <a:p>
            <a:pPr marL="1890713" indent="11113">
              <a:spcBef>
                <a:spcPts val="0"/>
              </a:spcBef>
              <a:buNone/>
            </a:pPr>
            <a:endParaRPr lang="ru-RU" sz="800" dirty="0" smtClean="0"/>
          </a:p>
          <a:p>
            <a:pPr marL="1890713" indent="11113">
              <a:spcBef>
                <a:spcPts val="0"/>
              </a:spcBef>
              <a:buNone/>
            </a:pPr>
            <a:endParaRPr lang="ru-RU" sz="800" dirty="0" smtClean="0"/>
          </a:p>
          <a:p>
            <a:pPr marL="1890713" indent="11113">
              <a:spcBef>
                <a:spcPts val="0"/>
              </a:spcBef>
              <a:buNone/>
            </a:pPr>
            <a:endParaRPr lang="ru-RU" sz="800" dirty="0" smtClean="0"/>
          </a:p>
          <a:p>
            <a:pPr marL="1890713" indent="11113">
              <a:spcBef>
                <a:spcPts val="0"/>
              </a:spcBef>
              <a:buNone/>
            </a:pPr>
            <a:endParaRPr lang="ru-RU" sz="800" dirty="0" smtClean="0"/>
          </a:p>
          <a:p>
            <a:pPr marL="1890713" indent="11113">
              <a:spcBef>
                <a:spcPts val="0"/>
              </a:spcBef>
              <a:buNone/>
            </a:pPr>
            <a:endParaRPr lang="ru-RU" sz="800" dirty="0" smtClean="0"/>
          </a:p>
          <a:p>
            <a:pPr marL="1890713" indent="11113">
              <a:spcBef>
                <a:spcPts val="0"/>
              </a:spcBef>
              <a:buNone/>
            </a:pPr>
            <a:endParaRPr lang="ru-RU" sz="800" dirty="0" smtClean="0"/>
          </a:p>
          <a:p>
            <a:pPr marL="1890713" indent="11113">
              <a:buNone/>
            </a:pPr>
            <a:endParaRPr lang="ru-RU" sz="800" dirty="0" smtClean="0"/>
          </a:p>
          <a:p>
            <a:pPr marL="4044950" indent="11113">
              <a:buNone/>
            </a:pPr>
            <a:r>
              <a:rPr lang="ru-RU" sz="3000" dirty="0" smtClean="0"/>
              <a:t>слова-признаки</a:t>
            </a:r>
          </a:p>
          <a:p>
            <a:pPr marL="4044950" indent="11113">
              <a:buNone/>
            </a:pPr>
            <a:r>
              <a:rPr lang="ru-RU" sz="3000" dirty="0" smtClean="0"/>
              <a:t>  КАКОЙ предмет?</a:t>
            </a:r>
          </a:p>
          <a:p>
            <a:pPr marL="4044950" indent="11113">
              <a:buNone/>
            </a:pPr>
            <a:endParaRPr lang="ru-RU" sz="2800" dirty="0" smtClean="0"/>
          </a:p>
          <a:p>
            <a:pPr marL="4044950" indent="11113">
              <a:buNone/>
            </a:pPr>
            <a:endParaRPr lang="ru-RU" sz="2800" dirty="0" smtClean="0"/>
          </a:p>
          <a:p>
            <a:pPr marL="1890713" indent="11113">
              <a:buNone/>
            </a:pPr>
            <a:endParaRPr lang="ru-RU" sz="800" dirty="0" smtClean="0"/>
          </a:p>
          <a:p>
            <a:pPr marL="1890713" indent="11113">
              <a:spcBef>
                <a:spcPts val="0"/>
              </a:spcBef>
              <a:buNone/>
            </a:pPr>
            <a:r>
              <a:rPr lang="ru-RU" sz="3000" dirty="0" smtClean="0"/>
              <a:t>слова-действия  </a:t>
            </a:r>
          </a:p>
          <a:p>
            <a:pPr marL="1890713" indent="11113">
              <a:spcBef>
                <a:spcPts val="0"/>
              </a:spcBef>
              <a:buNone/>
            </a:pPr>
            <a:r>
              <a:rPr lang="ru-RU" sz="3000" dirty="0" smtClean="0"/>
              <a:t>ЧТО ДЕЛАЕТ предмет?</a:t>
            </a:r>
          </a:p>
          <a:p>
            <a:pPr marL="1890713" indent="11113">
              <a:spcBef>
                <a:spcPts val="0"/>
              </a:spcBef>
              <a:buNone/>
            </a:pPr>
            <a:endParaRPr lang="ru-RU" sz="3000" dirty="0" smtClean="0"/>
          </a:p>
          <a:p>
            <a:pPr marL="1801813" indent="11113">
              <a:spcBef>
                <a:spcPts val="0"/>
              </a:spcBef>
              <a:buNone/>
            </a:pPr>
            <a:endParaRPr lang="ru-RU" sz="3000" dirty="0" smtClean="0"/>
          </a:p>
          <a:p>
            <a:pPr marL="1890713" indent="11113"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214422"/>
            <a:ext cx="1357322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85813" y="274638"/>
            <a:ext cx="7900987" cy="511156"/>
          </a:xfrm>
        </p:spPr>
        <p:txBody>
          <a:bodyPr>
            <a:noAutofit/>
          </a:bodyPr>
          <a:lstStyle/>
          <a:p>
            <a:r>
              <a:rPr lang="ru-RU" sz="4000" dirty="0" smtClean="0"/>
              <a:t>Условные обозначения: </a:t>
            </a:r>
            <a:endParaRPr lang="ru-RU" sz="4000" dirty="0"/>
          </a:p>
        </p:txBody>
      </p:sp>
      <p:pic>
        <p:nvPicPr>
          <p:cNvPr id="7" name="Рисунок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4643446"/>
            <a:ext cx="1357322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8992" y="2714620"/>
            <a:ext cx="1357322" cy="1195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80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Модель составления </a:t>
            </a:r>
            <a:r>
              <a:rPr lang="ru-RU" sz="4800" dirty="0" err="1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синквейна</a:t>
            </a:r>
            <a:endParaRPr lang="ru-RU" sz="4800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357298"/>
            <a:ext cx="7072362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000771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30007719</Template>
  <TotalTime>539</TotalTime>
  <Words>393</Words>
  <Application>Microsoft Office PowerPoint</Application>
  <PresentationFormat>Экран (4:3)</PresentationFormat>
  <Paragraphs>91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30007719</vt:lpstr>
      <vt:lpstr>«Развитие связной речи дошкольников с использованием современной технологии «Синквейн» </vt:lpstr>
      <vt:lpstr>Слайд 2</vt:lpstr>
      <vt:lpstr>Слайд 3</vt:lpstr>
      <vt:lpstr>Слайд 4</vt:lpstr>
      <vt:lpstr>Виды  синквейна </vt:lpstr>
      <vt:lpstr>Педагогическая ценность</vt:lpstr>
      <vt:lpstr>Слайд 7</vt:lpstr>
      <vt:lpstr>Условные обозначения: </vt:lpstr>
      <vt:lpstr>Модель составления синквейна</vt:lpstr>
      <vt:lpstr>Слайд 10</vt:lpstr>
      <vt:lpstr>Слайд 11</vt:lpstr>
      <vt:lpstr>Cпособы  работы  детей</vt:lpstr>
      <vt:lpstr>Синквейн о синквейне</vt:lpstr>
      <vt:lpstr>Слайд 14</vt:lpstr>
    </vt:vector>
  </TitlesOfParts>
  <Company>dd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Синквейн</dc:title>
  <dc:creator>user</dc:creator>
  <cp:lastModifiedBy>user</cp:lastModifiedBy>
  <cp:revision>57</cp:revision>
  <dcterms:created xsi:type="dcterms:W3CDTF">2009-12-09T07:32:07Z</dcterms:created>
  <dcterms:modified xsi:type="dcterms:W3CDTF">2020-12-02T05:52:54Z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TC300077191049</vt:lpwstr>
  </property>
</Properties>
</file>